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7"/>
  </p:notesMasterIdLst>
  <p:sldIdLst>
    <p:sldId id="340" r:id="rId5"/>
    <p:sldId id="456" r:id="rId6"/>
    <p:sldId id="431" r:id="rId7"/>
    <p:sldId id="427" r:id="rId8"/>
    <p:sldId id="436" r:id="rId9"/>
    <p:sldId id="439" r:id="rId10"/>
    <p:sldId id="443" r:id="rId11"/>
    <p:sldId id="450" r:id="rId12"/>
    <p:sldId id="453" r:id="rId13"/>
    <p:sldId id="445" r:id="rId14"/>
    <p:sldId id="455" r:id="rId15"/>
    <p:sldId id="440" r:id="rId16"/>
    <p:sldId id="441" r:id="rId17"/>
    <p:sldId id="442" r:id="rId18"/>
    <p:sldId id="446" r:id="rId19"/>
    <p:sldId id="452" r:id="rId20"/>
    <p:sldId id="454" r:id="rId21"/>
    <p:sldId id="457" r:id="rId22"/>
    <p:sldId id="451" r:id="rId23"/>
    <p:sldId id="447" r:id="rId24"/>
    <p:sldId id="458" r:id="rId25"/>
    <p:sldId id="459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267E"/>
    <a:srgbClr val="441D61"/>
    <a:srgbClr val="8A3CC4"/>
    <a:srgbClr val="DDE8FF"/>
    <a:srgbClr val="C39BE1"/>
    <a:srgbClr val="9751CB"/>
    <a:srgbClr val="A66BD3"/>
    <a:srgbClr val="A365D1"/>
    <a:srgbClr val="609ED6"/>
    <a:srgbClr val="F79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291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9FA607-0CAF-4BE5-8D4D-9611DADA52D8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2A575595-DFD8-437C-BFB2-A058BB825DCC}">
      <dgm:prSet phldrT="[Texto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dirty="0">
              <a:latin typeface="Century Gothic" panose="020B0502020202020204" pitchFamily="34" charset="0"/>
            </a:rPr>
            <a:t>Fluxo de Desenvolvimento</a:t>
          </a:r>
          <a:endParaRPr lang="pt-BR" dirty="0"/>
        </a:p>
      </dgm:t>
    </dgm:pt>
    <dgm:pt modelId="{40601CCE-8F39-4B7A-BA55-3B50B7D12CA8}" type="parTrans" cxnId="{0D862C89-5D6D-423D-A528-B512EBDB30D4}">
      <dgm:prSet/>
      <dgm:spPr/>
      <dgm:t>
        <a:bodyPr/>
        <a:lstStyle/>
        <a:p>
          <a:endParaRPr lang="pt-BR"/>
        </a:p>
      </dgm:t>
    </dgm:pt>
    <dgm:pt modelId="{83B9E167-866C-4BA4-9572-28763BBE50D8}" type="sibTrans" cxnId="{0D862C89-5D6D-423D-A528-B512EBDB30D4}">
      <dgm:prSet/>
      <dgm:spPr/>
      <dgm:t>
        <a:bodyPr/>
        <a:lstStyle/>
        <a:p>
          <a:endParaRPr lang="pt-BR"/>
        </a:p>
      </dgm:t>
    </dgm:pt>
    <dgm:pt modelId="{9DCED865-62A8-461C-A73D-BF54960CEE53}">
      <dgm:prSet phldrT="[Texto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dirty="0">
              <a:latin typeface="Century Gothic" panose="020B0502020202020204" pitchFamily="34" charset="0"/>
            </a:rPr>
            <a:t>Metodologia e Modelos</a:t>
          </a:r>
          <a:endParaRPr lang="pt-BR" dirty="0"/>
        </a:p>
      </dgm:t>
    </dgm:pt>
    <dgm:pt modelId="{7E2DD4B6-163E-4FC1-8DF1-3CE11F3DED9F}" type="parTrans" cxnId="{9EE37812-5C28-4E96-B899-FBD1110869E3}">
      <dgm:prSet/>
      <dgm:spPr/>
      <dgm:t>
        <a:bodyPr/>
        <a:lstStyle/>
        <a:p>
          <a:endParaRPr lang="pt-BR"/>
        </a:p>
      </dgm:t>
    </dgm:pt>
    <dgm:pt modelId="{5FF85FA2-5879-4753-BDD6-F9BD15E71B50}" type="sibTrans" cxnId="{9EE37812-5C28-4E96-B899-FBD1110869E3}">
      <dgm:prSet/>
      <dgm:spPr/>
      <dgm:t>
        <a:bodyPr/>
        <a:lstStyle/>
        <a:p>
          <a:endParaRPr lang="pt-BR"/>
        </a:p>
      </dgm:t>
    </dgm:pt>
    <dgm:pt modelId="{5BA2D594-EE1B-499B-9E9A-F6D1F42A39FA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dirty="0">
              <a:latin typeface="Century Gothic" panose="020B0502020202020204" pitchFamily="34" charset="0"/>
            </a:rPr>
            <a:t>Motivação</a:t>
          </a:r>
        </a:p>
      </dgm:t>
    </dgm:pt>
    <dgm:pt modelId="{46824B40-0B54-49B2-BD2F-430C5279A1C4}" type="parTrans" cxnId="{B9815001-49B3-4AD9-8034-115388AC19C5}">
      <dgm:prSet/>
      <dgm:spPr/>
      <dgm:t>
        <a:bodyPr/>
        <a:lstStyle/>
        <a:p>
          <a:endParaRPr lang="pt-BR"/>
        </a:p>
      </dgm:t>
    </dgm:pt>
    <dgm:pt modelId="{727E0406-D1C4-48B9-BD39-48F35B362ACD}" type="sibTrans" cxnId="{B9815001-49B3-4AD9-8034-115388AC19C5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pt-BR"/>
        </a:p>
      </dgm:t>
    </dgm:pt>
    <dgm:pt modelId="{DD916BE3-3284-46C6-B41A-FB6D1A0E8F46}">
      <dgm:prSet phldrT="[Texto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dirty="0">
              <a:latin typeface="Century Gothic" panose="020B0502020202020204" pitchFamily="34" charset="0"/>
            </a:rPr>
            <a:t>Resultados</a:t>
          </a:r>
          <a:endParaRPr lang="pt-BR" dirty="0"/>
        </a:p>
      </dgm:t>
    </dgm:pt>
    <dgm:pt modelId="{962541D0-98BE-4670-8512-0E82E13B74A8}" type="parTrans" cxnId="{5F721A78-852B-4139-8F44-F1AD6A84DCEC}">
      <dgm:prSet/>
      <dgm:spPr/>
      <dgm:t>
        <a:bodyPr/>
        <a:lstStyle/>
        <a:p>
          <a:endParaRPr lang="pt-BR"/>
        </a:p>
      </dgm:t>
    </dgm:pt>
    <dgm:pt modelId="{8B1B0488-3E97-4836-A99E-D365FE95BD31}" type="sibTrans" cxnId="{5F721A78-852B-4139-8F44-F1AD6A84DCEC}">
      <dgm:prSet/>
      <dgm:spPr/>
      <dgm:t>
        <a:bodyPr/>
        <a:lstStyle/>
        <a:p>
          <a:endParaRPr lang="pt-BR"/>
        </a:p>
      </dgm:t>
    </dgm:pt>
    <dgm:pt modelId="{EFDDF368-6B29-452B-AA02-5F3489B6E524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dirty="0">
              <a:latin typeface="Century Gothic" panose="020B0502020202020204" pitchFamily="34" charset="0"/>
            </a:rPr>
            <a:t>Base de dados</a:t>
          </a:r>
        </a:p>
      </dgm:t>
    </dgm:pt>
    <dgm:pt modelId="{2BAB8FEF-E289-4DC6-AC23-356A42A7364C}" type="parTrans" cxnId="{E4B707AF-7B86-490E-9241-444B17C09C27}">
      <dgm:prSet/>
      <dgm:spPr/>
      <dgm:t>
        <a:bodyPr/>
        <a:lstStyle/>
        <a:p>
          <a:endParaRPr lang="pt-BR"/>
        </a:p>
      </dgm:t>
    </dgm:pt>
    <dgm:pt modelId="{86477DDE-196E-4968-8473-89E2F823534E}" type="sibTrans" cxnId="{E4B707AF-7B86-490E-9241-444B17C09C27}">
      <dgm:prSet/>
      <dgm:spPr/>
      <dgm:t>
        <a:bodyPr/>
        <a:lstStyle/>
        <a:p>
          <a:endParaRPr lang="pt-BR"/>
        </a:p>
      </dgm:t>
    </dgm:pt>
    <dgm:pt modelId="{58295F39-BEF1-416B-B956-77647BA00F3C}">
      <dgm:prSet phldrT="[Texto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dirty="0">
              <a:latin typeface="Century Gothic" panose="020B0502020202020204" pitchFamily="34" charset="0"/>
            </a:rPr>
            <a:t>Próximos Passos</a:t>
          </a:r>
          <a:endParaRPr lang="pt-BR" dirty="0"/>
        </a:p>
      </dgm:t>
    </dgm:pt>
    <dgm:pt modelId="{28B88FAB-3ACD-48A2-B39C-45C44ADDAB72}" type="parTrans" cxnId="{6616CCAE-A125-4F86-B1C0-DE5880F95E23}">
      <dgm:prSet/>
      <dgm:spPr/>
      <dgm:t>
        <a:bodyPr/>
        <a:lstStyle/>
        <a:p>
          <a:endParaRPr lang="pt-BR"/>
        </a:p>
      </dgm:t>
    </dgm:pt>
    <dgm:pt modelId="{D7AA3ADD-645D-4994-8837-B516F87F0692}" type="sibTrans" cxnId="{6616CCAE-A125-4F86-B1C0-DE5880F95E23}">
      <dgm:prSet/>
      <dgm:spPr/>
      <dgm:t>
        <a:bodyPr/>
        <a:lstStyle/>
        <a:p>
          <a:endParaRPr lang="pt-BR"/>
        </a:p>
      </dgm:t>
    </dgm:pt>
    <dgm:pt modelId="{6CB101CC-0916-411D-A516-6221DFE9EBC5}" type="pres">
      <dgm:prSet presAssocID="{919FA607-0CAF-4BE5-8D4D-9611DADA52D8}" presName="Name0" presStyleCnt="0">
        <dgm:presLayoutVars>
          <dgm:chMax val="7"/>
          <dgm:chPref val="7"/>
          <dgm:dir/>
        </dgm:presLayoutVars>
      </dgm:prSet>
      <dgm:spPr/>
    </dgm:pt>
    <dgm:pt modelId="{929A2B37-F5AB-44E1-9F5B-A9ADDD77E7DF}" type="pres">
      <dgm:prSet presAssocID="{919FA607-0CAF-4BE5-8D4D-9611DADA52D8}" presName="Name1" presStyleCnt="0"/>
      <dgm:spPr/>
    </dgm:pt>
    <dgm:pt modelId="{32B91BF1-404A-4315-A4E6-FE75BA7A8495}" type="pres">
      <dgm:prSet presAssocID="{919FA607-0CAF-4BE5-8D4D-9611DADA52D8}" presName="cycle" presStyleCnt="0"/>
      <dgm:spPr/>
    </dgm:pt>
    <dgm:pt modelId="{A2EC1C27-E542-468A-9278-AECD198111D2}" type="pres">
      <dgm:prSet presAssocID="{919FA607-0CAF-4BE5-8D4D-9611DADA52D8}" presName="srcNode" presStyleLbl="node1" presStyleIdx="0" presStyleCnt="6"/>
      <dgm:spPr/>
    </dgm:pt>
    <dgm:pt modelId="{CC2C3EE4-4A4B-4360-B7B1-446E76CF4A44}" type="pres">
      <dgm:prSet presAssocID="{919FA607-0CAF-4BE5-8D4D-9611DADA52D8}" presName="conn" presStyleLbl="parChTrans1D2" presStyleIdx="0" presStyleCnt="1"/>
      <dgm:spPr/>
    </dgm:pt>
    <dgm:pt modelId="{C6616ACD-1D56-4E14-822D-A45C4D4E3D4E}" type="pres">
      <dgm:prSet presAssocID="{919FA607-0CAF-4BE5-8D4D-9611DADA52D8}" presName="extraNode" presStyleLbl="node1" presStyleIdx="0" presStyleCnt="6"/>
      <dgm:spPr/>
    </dgm:pt>
    <dgm:pt modelId="{9F842ECB-232C-4E0F-A251-216329E4FCF9}" type="pres">
      <dgm:prSet presAssocID="{919FA607-0CAF-4BE5-8D4D-9611DADA52D8}" presName="dstNode" presStyleLbl="node1" presStyleIdx="0" presStyleCnt="6"/>
      <dgm:spPr/>
    </dgm:pt>
    <dgm:pt modelId="{4793EFC1-88C9-412F-B472-0FF4DB9E8E9F}" type="pres">
      <dgm:prSet presAssocID="{5BA2D594-EE1B-499B-9E9A-F6D1F42A39FA}" presName="text_1" presStyleLbl="node1" presStyleIdx="0" presStyleCnt="6">
        <dgm:presLayoutVars>
          <dgm:bulletEnabled val="1"/>
        </dgm:presLayoutVars>
      </dgm:prSet>
      <dgm:spPr/>
    </dgm:pt>
    <dgm:pt modelId="{66F00B19-8914-4793-BD60-C9540CCEDDB9}" type="pres">
      <dgm:prSet presAssocID="{5BA2D594-EE1B-499B-9E9A-F6D1F42A39FA}" presName="accent_1" presStyleCnt="0"/>
      <dgm:spPr/>
    </dgm:pt>
    <dgm:pt modelId="{F10646E8-318C-4678-82C9-FD83C3A6D368}" type="pres">
      <dgm:prSet presAssocID="{5BA2D594-EE1B-499B-9E9A-F6D1F42A39FA}" presName="accentRepeatNode" presStyleLbl="solidFgAcc1" presStyleIdx="0" presStyleCnt="6"/>
      <dgm:spPr>
        <a:ln>
          <a:solidFill>
            <a:schemeClr val="bg2">
              <a:lumMod val="75000"/>
            </a:schemeClr>
          </a:solidFill>
        </a:ln>
      </dgm:spPr>
    </dgm:pt>
    <dgm:pt modelId="{3B47AD8F-8F63-4122-932C-FEE94AEB1F5B}" type="pres">
      <dgm:prSet presAssocID="{EFDDF368-6B29-452B-AA02-5F3489B6E524}" presName="text_2" presStyleLbl="node1" presStyleIdx="1" presStyleCnt="6">
        <dgm:presLayoutVars>
          <dgm:bulletEnabled val="1"/>
        </dgm:presLayoutVars>
      </dgm:prSet>
      <dgm:spPr/>
    </dgm:pt>
    <dgm:pt modelId="{7D9FB1D1-5449-462D-A38E-E608A207D1BB}" type="pres">
      <dgm:prSet presAssocID="{EFDDF368-6B29-452B-AA02-5F3489B6E524}" presName="accent_2" presStyleCnt="0"/>
      <dgm:spPr/>
    </dgm:pt>
    <dgm:pt modelId="{DBEDC6E4-AB2D-47CA-AC0A-222331364D2C}" type="pres">
      <dgm:prSet presAssocID="{EFDDF368-6B29-452B-AA02-5F3489B6E524}" presName="accentRepeatNode" presStyleLbl="solidFgAcc1" presStyleIdx="1" presStyleCnt="6"/>
      <dgm:spPr>
        <a:ln>
          <a:solidFill>
            <a:schemeClr val="bg1">
              <a:lumMod val="75000"/>
            </a:schemeClr>
          </a:solidFill>
        </a:ln>
      </dgm:spPr>
    </dgm:pt>
    <dgm:pt modelId="{AE9A49DA-74C8-483C-8E61-D2543790223B}" type="pres">
      <dgm:prSet presAssocID="{2A575595-DFD8-437C-BFB2-A058BB825DCC}" presName="text_3" presStyleLbl="node1" presStyleIdx="2" presStyleCnt="6">
        <dgm:presLayoutVars>
          <dgm:bulletEnabled val="1"/>
        </dgm:presLayoutVars>
      </dgm:prSet>
      <dgm:spPr/>
    </dgm:pt>
    <dgm:pt modelId="{62A4EFAE-3F84-432A-8998-3BC9361ED66F}" type="pres">
      <dgm:prSet presAssocID="{2A575595-DFD8-437C-BFB2-A058BB825DCC}" presName="accent_3" presStyleCnt="0"/>
      <dgm:spPr/>
    </dgm:pt>
    <dgm:pt modelId="{9C5F1A7A-6E4C-4D75-B63F-085E483ADD26}" type="pres">
      <dgm:prSet presAssocID="{2A575595-DFD8-437C-BFB2-A058BB825DCC}" presName="accentRepeatNode" presStyleLbl="solidFgAcc1" presStyleIdx="2" presStyleCnt="6"/>
      <dgm:spPr>
        <a:ln>
          <a:solidFill>
            <a:schemeClr val="bg2">
              <a:lumMod val="75000"/>
            </a:schemeClr>
          </a:solidFill>
        </a:ln>
      </dgm:spPr>
    </dgm:pt>
    <dgm:pt modelId="{EDD7D712-23BE-4385-983C-FED9F625980C}" type="pres">
      <dgm:prSet presAssocID="{9DCED865-62A8-461C-A73D-BF54960CEE53}" presName="text_4" presStyleLbl="node1" presStyleIdx="3" presStyleCnt="6">
        <dgm:presLayoutVars>
          <dgm:bulletEnabled val="1"/>
        </dgm:presLayoutVars>
      </dgm:prSet>
      <dgm:spPr/>
    </dgm:pt>
    <dgm:pt modelId="{C5FA2A3B-3B6B-4469-8C0D-A8E9560849C2}" type="pres">
      <dgm:prSet presAssocID="{9DCED865-62A8-461C-A73D-BF54960CEE53}" presName="accent_4" presStyleCnt="0"/>
      <dgm:spPr/>
    </dgm:pt>
    <dgm:pt modelId="{DEE02870-D265-4DC5-B3D8-C147A6F809A1}" type="pres">
      <dgm:prSet presAssocID="{9DCED865-62A8-461C-A73D-BF54960CEE53}" presName="accentRepeatNode" presStyleLbl="solidFgAcc1" presStyleIdx="3" presStyleCnt="6"/>
      <dgm:spPr>
        <a:ln>
          <a:solidFill>
            <a:schemeClr val="bg2">
              <a:lumMod val="75000"/>
            </a:schemeClr>
          </a:solidFill>
        </a:ln>
      </dgm:spPr>
    </dgm:pt>
    <dgm:pt modelId="{E03EF5E4-7291-483F-AC6E-07EC25ABA22C}" type="pres">
      <dgm:prSet presAssocID="{DD916BE3-3284-46C6-B41A-FB6D1A0E8F46}" presName="text_5" presStyleLbl="node1" presStyleIdx="4" presStyleCnt="6">
        <dgm:presLayoutVars>
          <dgm:bulletEnabled val="1"/>
        </dgm:presLayoutVars>
      </dgm:prSet>
      <dgm:spPr/>
    </dgm:pt>
    <dgm:pt modelId="{7A2776D9-0149-42A5-A4A5-CE4CA46E714D}" type="pres">
      <dgm:prSet presAssocID="{DD916BE3-3284-46C6-B41A-FB6D1A0E8F46}" presName="accent_5" presStyleCnt="0"/>
      <dgm:spPr/>
    </dgm:pt>
    <dgm:pt modelId="{25AF65F6-371C-4B69-9CE0-6D22E14B7B84}" type="pres">
      <dgm:prSet presAssocID="{DD916BE3-3284-46C6-B41A-FB6D1A0E8F46}" presName="accentRepeatNode" presStyleLbl="solidFgAcc1" presStyleIdx="4" presStyleCnt="6"/>
      <dgm:spPr>
        <a:ln>
          <a:solidFill>
            <a:schemeClr val="bg1">
              <a:lumMod val="75000"/>
            </a:schemeClr>
          </a:solidFill>
        </a:ln>
      </dgm:spPr>
    </dgm:pt>
    <dgm:pt modelId="{8ED8C10F-6D45-4F57-A44A-FE1C4076A35A}" type="pres">
      <dgm:prSet presAssocID="{58295F39-BEF1-416B-B956-77647BA00F3C}" presName="text_6" presStyleLbl="node1" presStyleIdx="5" presStyleCnt="6">
        <dgm:presLayoutVars>
          <dgm:bulletEnabled val="1"/>
        </dgm:presLayoutVars>
      </dgm:prSet>
      <dgm:spPr/>
    </dgm:pt>
    <dgm:pt modelId="{AA4205B2-E9A7-4115-BC14-04BE9AC20917}" type="pres">
      <dgm:prSet presAssocID="{58295F39-BEF1-416B-B956-77647BA00F3C}" presName="accent_6" presStyleCnt="0"/>
      <dgm:spPr/>
    </dgm:pt>
    <dgm:pt modelId="{570BD178-44B7-4EC5-86D8-C6FF5184DA85}" type="pres">
      <dgm:prSet presAssocID="{58295F39-BEF1-416B-B956-77647BA00F3C}" presName="accentRepeatNode" presStyleLbl="solidFgAcc1" presStyleIdx="5" presStyleCnt="6"/>
      <dgm:spPr>
        <a:ln>
          <a:solidFill>
            <a:schemeClr val="bg2">
              <a:lumMod val="75000"/>
            </a:schemeClr>
          </a:solidFill>
        </a:ln>
      </dgm:spPr>
    </dgm:pt>
  </dgm:ptLst>
  <dgm:cxnLst>
    <dgm:cxn modelId="{B9815001-49B3-4AD9-8034-115388AC19C5}" srcId="{919FA607-0CAF-4BE5-8D4D-9611DADA52D8}" destId="{5BA2D594-EE1B-499B-9E9A-F6D1F42A39FA}" srcOrd="0" destOrd="0" parTransId="{46824B40-0B54-49B2-BD2F-430C5279A1C4}" sibTransId="{727E0406-D1C4-48B9-BD39-48F35B362ACD}"/>
    <dgm:cxn modelId="{711D920F-AE0F-4D61-A65D-CAF29D906688}" type="presOf" srcId="{EFDDF368-6B29-452B-AA02-5F3489B6E524}" destId="{3B47AD8F-8F63-4122-932C-FEE94AEB1F5B}" srcOrd="0" destOrd="0" presId="urn:microsoft.com/office/officeart/2008/layout/VerticalCurvedList"/>
    <dgm:cxn modelId="{9EE37812-5C28-4E96-B899-FBD1110869E3}" srcId="{919FA607-0CAF-4BE5-8D4D-9611DADA52D8}" destId="{9DCED865-62A8-461C-A73D-BF54960CEE53}" srcOrd="3" destOrd="0" parTransId="{7E2DD4B6-163E-4FC1-8DF1-3CE11F3DED9F}" sibTransId="{5FF85FA2-5879-4753-BDD6-F9BD15E71B50}"/>
    <dgm:cxn modelId="{4D5F083D-D1C0-4C5B-902B-B23AA0071223}" type="presOf" srcId="{9DCED865-62A8-461C-A73D-BF54960CEE53}" destId="{EDD7D712-23BE-4385-983C-FED9F625980C}" srcOrd="0" destOrd="0" presId="urn:microsoft.com/office/officeart/2008/layout/VerticalCurvedList"/>
    <dgm:cxn modelId="{C93D455C-F982-449B-A6D5-A510F6EAE5BD}" type="presOf" srcId="{2A575595-DFD8-437C-BFB2-A058BB825DCC}" destId="{AE9A49DA-74C8-483C-8E61-D2543790223B}" srcOrd="0" destOrd="0" presId="urn:microsoft.com/office/officeart/2008/layout/VerticalCurvedList"/>
    <dgm:cxn modelId="{7F9E1369-A17C-4A9B-A8F9-ED5DE2D9BEE0}" type="presOf" srcId="{5BA2D594-EE1B-499B-9E9A-F6D1F42A39FA}" destId="{4793EFC1-88C9-412F-B472-0FF4DB9E8E9F}" srcOrd="0" destOrd="0" presId="urn:microsoft.com/office/officeart/2008/layout/VerticalCurvedList"/>
    <dgm:cxn modelId="{E73F2550-0DAD-40DA-9B08-7856D6756737}" type="presOf" srcId="{DD916BE3-3284-46C6-B41A-FB6D1A0E8F46}" destId="{E03EF5E4-7291-483F-AC6E-07EC25ABA22C}" srcOrd="0" destOrd="0" presId="urn:microsoft.com/office/officeart/2008/layout/VerticalCurvedList"/>
    <dgm:cxn modelId="{5F721A78-852B-4139-8F44-F1AD6A84DCEC}" srcId="{919FA607-0CAF-4BE5-8D4D-9611DADA52D8}" destId="{DD916BE3-3284-46C6-B41A-FB6D1A0E8F46}" srcOrd="4" destOrd="0" parTransId="{962541D0-98BE-4670-8512-0E82E13B74A8}" sibTransId="{8B1B0488-3E97-4836-A99E-D365FE95BD31}"/>
    <dgm:cxn modelId="{0D862C89-5D6D-423D-A528-B512EBDB30D4}" srcId="{919FA607-0CAF-4BE5-8D4D-9611DADA52D8}" destId="{2A575595-DFD8-437C-BFB2-A058BB825DCC}" srcOrd="2" destOrd="0" parTransId="{40601CCE-8F39-4B7A-BA55-3B50B7D12CA8}" sibTransId="{83B9E167-866C-4BA4-9572-28763BBE50D8}"/>
    <dgm:cxn modelId="{7C4BE391-0C4E-4F27-8440-9DB97788949B}" type="presOf" srcId="{919FA607-0CAF-4BE5-8D4D-9611DADA52D8}" destId="{6CB101CC-0916-411D-A516-6221DFE9EBC5}" srcOrd="0" destOrd="0" presId="urn:microsoft.com/office/officeart/2008/layout/VerticalCurvedList"/>
    <dgm:cxn modelId="{6616CCAE-A125-4F86-B1C0-DE5880F95E23}" srcId="{919FA607-0CAF-4BE5-8D4D-9611DADA52D8}" destId="{58295F39-BEF1-416B-B956-77647BA00F3C}" srcOrd="5" destOrd="0" parTransId="{28B88FAB-3ACD-48A2-B39C-45C44ADDAB72}" sibTransId="{D7AA3ADD-645D-4994-8837-B516F87F0692}"/>
    <dgm:cxn modelId="{E4B707AF-7B86-490E-9241-444B17C09C27}" srcId="{919FA607-0CAF-4BE5-8D4D-9611DADA52D8}" destId="{EFDDF368-6B29-452B-AA02-5F3489B6E524}" srcOrd="1" destOrd="0" parTransId="{2BAB8FEF-E289-4DC6-AC23-356A42A7364C}" sibTransId="{86477DDE-196E-4968-8473-89E2F823534E}"/>
    <dgm:cxn modelId="{528D7EC8-01C5-4542-9A7A-160F25F43141}" type="presOf" srcId="{58295F39-BEF1-416B-B956-77647BA00F3C}" destId="{8ED8C10F-6D45-4F57-A44A-FE1C4076A35A}" srcOrd="0" destOrd="0" presId="urn:microsoft.com/office/officeart/2008/layout/VerticalCurvedList"/>
    <dgm:cxn modelId="{53116FE6-3238-4D8A-A702-A6ED157DD6B3}" type="presOf" srcId="{727E0406-D1C4-48B9-BD39-48F35B362ACD}" destId="{CC2C3EE4-4A4B-4360-B7B1-446E76CF4A44}" srcOrd="0" destOrd="0" presId="urn:microsoft.com/office/officeart/2008/layout/VerticalCurvedList"/>
    <dgm:cxn modelId="{4F9F8710-2E3F-46A1-8B21-3247EC61B4D6}" type="presParOf" srcId="{6CB101CC-0916-411D-A516-6221DFE9EBC5}" destId="{929A2B37-F5AB-44E1-9F5B-A9ADDD77E7DF}" srcOrd="0" destOrd="0" presId="urn:microsoft.com/office/officeart/2008/layout/VerticalCurvedList"/>
    <dgm:cxn modelId="{5EDF5168-790E-419D-A6DC-40B2CDB9533F}" type="presParOf" srcId="{929A2B37-F5AB-44E1-9F5B-A9ADDD77E7DF}" destId="{32B91BF1-404A-4315-A4E6-FE75BA7A8495}" srcOrd="0" destOrd="0" presId="urn:microsoft.com/office/officeart/2008/layout/VerticalCurvedList"/>
    <dgm:cxn modelId="{13484AC2-FA7F-41E5-881F-C20A88B4B3AB}" type="presParOf" srcId="{32B91BF1-404A-4315-A4E6-FE75BA7A8495}" destId="{A2EC1C27-E542-468A-9278-AECD198111D2}" srcOrd="0" destOrd="0" presId="urn:microsoft.com/office/officeart/2008/layout/VerticalCurvedList"/>
    <dgm:cxn modelId="{BC0C6143-89DF-4E3E-A9DF-8D51C15FD552}" type="presParOf" srcId="{32B91BF1-404A-4315-A4E6-FE75BA7A8495}" destId="{CC2C3EE4-4A4B-4360-B7B1-446E76CF4A44}" srcOrd="1" destOrd="0" presId="urn:microsoft.com/office/officeart/2008/layout/VerticalCurvedList"/>
    <dgm:cxn modelId="{948AA411-1F3B-44D9-B789-EF0F5B11373F}" type="presParOf" srcId="{32B91BF1-404A-4315-A4E6-FE75BA7A8495}" destId="{C6616ACD-1D56-4E14-822D-A45C4D4E3D4E}" srcOrd="2" destOrd="0" presId="urn:microsoft.com/office/officeart/2008/layout/VerticalCurvedList"/>
    <dgm:cxn modelId="{CEAD058D-D000-4ECC-8220-CA9E8169CF93}" type="presParOf" srcId="{32B91BF1-404A-4315-A4E6-FE75BA7A8495}" destId="{9F842ECB-232C-4E0F-A251-216329E4FCF9}" srcOrd="3" destOrd="0" presId="urn:microsoft.com/office/officeart/2008/layout/VerticalCurvedList"/>
    <dgm:cxn modelId="{201D00FB-BFD4-4C75-9583-709D0A35BAD7}" type="presParOf" srcId="{929A2B37-F5AB-44E1-9F5B-A9ADDD77E7DF}" destId="{4793EFC1-88C9-412F-B472-0FF4DB9E8E9F}" srcOrd="1" destOrd="0" presId="urn:microsoft.com/office/officeart/2008/layout/VerticalCurvedList"/>
    <dgm:cxn modelId="{DF7EB495-C989-42A0-9058-49CB9BE86884}" type="presParOf" srcId="{929A2B37-F5AB-44E1-9F5B-A9ADDD77E7DF}" destId="{66F00B19-8914-4793-BD60-C9540CCEDDB9}" srcOrd="2" destOrd="0" presId="urn:microsoft.com/office/officeart/2008/layout/VerticalCurvedList"/>
    <dgm:cxn modelId="{A9C97B6A-C6BD-4480-9052-1D11BF75C929}" type="presParOf" srcId="{66F00B19-8914-4793-BD60-C9540CCEDDB9}" destId="{F10646E8-318C-4678-82C9-FD83C3A6D368}" srcOrd="0" destOrd="0" presId="urn:microsoft.com/office/officeart/2008/layout/VerticalCurvedList"/>
    <dgm:cxn modelId="{633A7F64-3620-4901-8DAF-7E188B1A7A2A}" type="presParOf" srcId="{929A2B37-F5AB-44E1-9F5B-A9ADDD77E7DF}" destId="{3B47AD8F-8F63-4122-932C-FEE94AEB1F5B}" srcOrd="3" destOrd="0" presId="urn:microsoft.com/office/officeart/2008/layout/VerticalCurvedList"/>
    <dgm:cxn modelId="{CAE425E6-63D8-4674-A361-E3884B662E74}" type="presParOf" srcId="{929A2B37-F5AB-44E1-9F5B-A9ADDD77E7DF}" destId="{7D9FB1D1-5449-462D-A38E-E608A207D1BB}" srcOrd="4" destOrd="0" presId="urn:microsoft.com/office/officeart/2008/layout/VerticalCurvedList"/>
    <dgm:cxn modelId="{6CCDD67C-4D23-481A-94A0-31185F9AC416}" type="presParOf" srcId="{7D9FB1D1-5449-462D-A38E-E608A207D1BB}" destId="{DBEDC6E4-AB2D-47CA-AC0A-222331364D2C}" srcOrd="0" destOrd="0" presId="urn:microsoft.com/office/officeart/2008/layout/VerticalCurvedList"/>
    <dgm:cxn modelId="{358499FB-CF33-4B2C-B4AE-AAE2763BA0CB}" type="presParOf" srcId="{929A2B37-F5AB-44E1-9F5B-A9ADDD77E7DF}" destId="{AE9A49DA-74C8-483C-8E61-D2543790223B}" srcOrd="5" destOrd="0" presId="urn:microsoft.com/office/officeart/2008/layout/VerticalCurvedList"/>
    <dgm:cxn modelId="{5473B88C-6B67-417D-906C-808E7C8B6DB0}" type="presParOf" srcId="{929A2B37-F5AB-44E1-9F5B-A9ADDD77E7DF}" destId="{62A4EFAE-3F84-432A-8998-3BC9361ED66F}" srcOrd="6" destOrd="0" presId="urn:microsoft.com/office/officeart/2008/layout/VerticalCurvedList"/>
    <dgm:cxn modelId="{FA09A288-21A8-4086-A244-5E22F3B19D15}" type="presParOf" srcId="{62A4EFAE-3F84-432A-8998-3BC9361ED66F}" destId="{9C5F1A7A-6E4C-4D75-B63F-085E483ADD26}" srcOrd="0" destOrd="0" presId="urn:microsoft.com/office/officeart/2008/layout/VerticalCurvedList"/>
    <dgm:cxn modelId="{102894CB-685B-4BDB-AD88-5AC65AB7CED0}" type="presParOf" srcId="{929A2B37-F5AB-44E1-9F5B-A9ADDD77E7DF}" destId="{EDD7D712-23BE-4385-983C-FED9F625980C}" srcOrd="7" destOrd="0" presId="urn:microsoft.com/office/officeart/2008/layout/VerticalCurvedList"/>
    <dgm:cxn modelId="{7A871D5A-7788-4C13-B96F-741C9445AD7B}" type="presParOf" srcId="{929A2B37-F5AB-44E1-9F5B-A9ADDD77E7DF}" destId="{C5FA2A3B-3B6B-4469-8C0D-A8E9560849C2}" srcOrd="8" destOrd="0" presId="urn:microsoft.com/office/officeart/2008/layout/VerticalCurvedList"/>
    <dgm:cxn modelId="{F191D9DF-D8DF-4398-AE58-C4B1FAF5BC4C}" type="presParOf" srcId="{C5FA2A3B-3B6B-4469-8C0D-A8E9560849C2}" destId="{DEE02870-D265-4DC5-B3D8-C147A6F809A1}" srcOrd="0" destOrd="0" presId="urn:microsoft.com/office/officeart/2008/layout/VerticalCurvedList"/>
    <dgm:cxn modelId="{06696B9D-53F7-4837-B7D9-4B747A0F5CE5}" type="presParOf" srcId="{929A2B37-F5AB-44E1-9F5B-A9ADDD77E7DF}" destId="{E03EF5E4-7291-483F-AC6E-07EC25ABA22C}" srcOrd="9" destOrd="0" presId="urn:microsoft.com/office/officeart/2008/layout/VerticalCurvedList"/>
    <dgm:cxn modelId="{887ED926-01F1-4FE7-8302-F306E3D1AF0D}" type="presParOf" srcId="{929A2B37-F5AB-44E1-9F5B-A9ADDD77E7DF}" destId="{7A2776D9-0149-42A5-A4A5-CE4CA46E714D}" srcOrd="10" destOrd="0" presId="urn:microsoft.com/office/officeart/2008/layout/VerticalCurvedList"/>
    <dgm:cxn modelId="{B03F1ED3-810D-4D45-81E3-EA3F6EAAC9E8}" type="presParOf" srcId="{7A2776D9-0149-42A5-A4A5-CE4CA46E714D}" destId="{25AF65F6-371C-4B69-9CE0-6D22E14B7B84}" srcOrd="0" destOrd="0" presId="urn:microsoft.com/office/officeart/2008/layout/VerticalCurvedList"/>
    <dgm:cxn modelId="{A7A01C29-20D9-4FB6-A980-F03020DD13FE}" type="presParOf" srcId="{929A2B37-F5AB-44E1-9F5B-A9ADDD77E7DF}" destId="{8ED8C10F-6D45-4F57-A44A-FE1C4076A35A}" srcOrd="11" destOrd="0" presId="urn:microsoft.com/office/officeart/2008/layout/VerticalCurvedList"/>
    <dgm:cxn modelId="{54932114-C5A2-4D61-B8D6-B30536563EF1}" type="presParOf" srcId="{929A2B37-F5AB-44E1-9F5B-A9ADDD77E7DF}" destId="{AA4205B2-E9A7-4115-BC14-04BE9AC20917}" srcOrd="12" destOrd="0" presId="urn:microsoft.com/office/officeart/2008/layout/VerticalCurvedList"/>
    <dgm:cxn modelId="{E0A0A69F-EDDC-410C-9C9C-1986C3134329}" type="presParOf" srcId="{AA4205B2-E9A7-4115-BC14-04BE9AC20917}" destId="{570BD178-44B7-4EC5-86D8-C6FF5184DA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C3EE4-4A4B-4360-B7B1-446E76CF4A44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3EFC1-88C9-412F-B472-0FF4DB9E8E9F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latin typeface="Century Gothic" panose="020B0502020202020204" pitchFamily="34" charset="0"/>
            </a:rPr>
            <a:t>Motivação</a:t>
          </a:r>
        </a:p>
      </dsp:txBody>
      <dsp:txXfrm>
        <a:off x="434398" y="285347"/>
        <a:ext cx="7617019" cy="570477"/>
      </dsp:txXfrm>
    </dsp:sp>
    <dsp:sp modelId="{F10646E8-318C-4678-82C9-FD83C3A6D368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7AD8F-8F63-4122-932C-FEE94AEB1F5B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latin typeface="Century Gothic" panose="020B0502020202020204" pitchFamily="34" charset="0"/>
            </a:rPr>
            <a:t>Base de dados</a:t>
          </a:r>
        </a:p>
      </dsp:txBody>
      <dsp:txXfrm>
        <a:off x="903654" y="1140954"/>
        <a:ext cx="7147763" cy="570477"/>
      </dsp:txXfrm>
    </dsp:sp>
    <dsp:sp modelId="{DBEDC6E4-AB2D-47CA-AC0A-222331364D2C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A49DA-74C8-483C-8E61-D2543790223B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latin typeface="Century Gothic" panose="020B0502020202020204" pitchFamily="34" charset="0"/>
            </a:rPr>
            <a:t>Fluxo de Desenvolvimento</a:t>
          </a:r>
          <a:endParaRPr lang="pt-BR" sz="2900" kern="1200" dirty="0"/>
        </a:p>
      </dsp:txBody>
      <dsp:txXfrm>
        <a:off x="1118233" y="1996562"/>
        <a:ext cx="6933183" cy="570477"/>
      </dsp:txXfrm>
    </dsp:sp>
    <dsp:sp modelId="{9C5F1A7A-6E4C-4D75-B63F-085E483ADD26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7D712-23BE-4385-983C-FED9F625980C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latin typeface="Century Gothic" panose="020B0502020202020204" pitchFamily="34" charset="0"/>
            </a:rPr>
            <a:t>Metodologia e Modelos</a:t>
          </a:r>
          <a:endParaRPr lang="pt-BR" sz="2900" kern="1200" dirty="0"/>
        </a:p>
      </dsp:txBody>
      <dsp:txXfrm>
        <a:off x="1118233" y="2851627"/>
        <a:ext cx="6933183" cy="570477"/>
      </dsp:txXfrm>
    </dsp:sp>
    <dsp:sp modelId="{DEE02870-D265-4DC5-B3D8-C147A6F809A1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F5E4-7291-483F-AC6E-07EC25ABA22C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latin typeface="Century Gothic" panose="020B0502020202020204" pitchFamily="34" charset="0"/>
            </a:rPr>
            <a:t>Resultados</a:t>
          </a:r>
          <a:endParaRPr lang="pt-BR" sz="2900" kern="1200" dirty="0"/>
        </a:p>
      </dsp:txBody>
      <dsp:txXfrm>
        <a:off x="903654" y="3707235"/>
        <a:ext cx="7147763" cy="570477"/>
      </dsp:txXfrm>
    </dsp:sp>
    <dsp:sp modelId="{25AF65F6-371C-4B69-9CE0-6D22E14B7B84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C10F-6D45-4F57-A44A-FE1C4076A35A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latin typeface="Century Gothic" panose="020B0502020202020204" pitchFamily="34" charset="0"/>
            </a:rPr>
            <a:t>Próximos Passos</a:t>
          </a:r>
          <a:endParaRPr lang="pt-BR" sz="2900" kern="1200" dirty="0"/>
        </a:p>
      </dsp:txBody>
      <dsp:txXfrm>
        <a:off x="434398" y="4562842"/>
        <a:ext cx="7617019" cy="570477"/>
      </dsp:txXfrm>
    </dsp:sp>
    <dsp:sp modelId="{570BD178-44B7-4EC5-86D8-C6FF5184DA85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814E3-6C06-264C-B23F-93D049771B4C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5D651-17F1-DE4E-9F87-2CB289A914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55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3753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5D651-17F1-DE4E-9F87-2CB289A9147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0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674CEC-AD0C-D240-8C4C-27D0444A232E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33931-28D4-354F-A4F6-36755BCC55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95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674CEC-AD0C-D240-8C4C-27D0444A232E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33931-28D4-354F-A4F6-36755BCC55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13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76252"/>
          </a:xfrm>
          <a:prstGeom prst="rect">
            <a:avLst/>
          </a:prstGeom>
        </p:spPr>
        <p:txBody>
          <a:bodyPr vert="horz" anchor="ctr"/>
          <a:lstStyle>
            <a:lvl1pPr algn="l"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</a:defRPr>
            </a:lvl1pPr>
          </a:lstStyle>
          <a:p>
            <a:endParaRPr lang="pt-BR" noProof="0" dirty="0"/>
          </a:p>
        </p:txBody>
      </p:sp>
      <p:sp>
        <p:nvSpPr>
          <p:cNvPr id="11" name="Espaço Reservado para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48681"/>
            <a:ext cx="12192000" cy="6048672"/>
          </a:xfrm>
          <a:prstGeom prst="rect">
            <a:avLst/>
          </a:prstGeom>
        </p:spPr>
        <p:txBody>
          <a:bodyPr/>
          <a:lstStyle>
            <a:lvl1pPr marL="239994" indent="-239994">
              <a:spcAft>
                <a:spcPts val="800"/>
              </a:spcAft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</a:defRPr>
            </a:lvl1pPr>
            <a:lvl2pPr marL="761981" indent="-239994">
              <a:spcAft>
                <a:spcPts val="8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867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</a:defRPr>
            </a:lvl2pPr>
            <a:lvl3pPr marL="1166255" indent="-191995">
              <a:spcAft>
                <a:spcPts val="8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</a:defRPr>
            </a:lvl3pPr>
            <a:lvl4pPr marL="1468930" indent="-239994">
              <a:spcAft>
                <a:spcPts val="8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</a:defRPr>
            </a:lvl4pPr>
            <a:lvl5pPr marL="1771606" indent="-191995">
              <a:spcAft>
                <a:spcPts val="800"/>
              </a:spcAft>
              <a:buClr>
                <a:schemeClr val="tx1">
                  <a:lumMod val="50000"/>
                  <a:lumOff val="50000"/>
                </a:schemeClr>
              </a:buClr>
              <a:buFont typeface="Courier New" panose="02070309020205020404" pitchFamily="49" charset="0"/>
              <a:buChar char="o"/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645" y="6378000"/>
            <a:ext cx="1479355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15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427C24E-FBC1-0A40-9A10-F18E5E577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686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36282" y="53790"/>
            <a:ext cx="6055958" cy="727023"/>
          </a:xfrm>
        </p:spPr>
        <p:txBody>
          <a:bodyPr tIns="0" bIns="0" anchor="ctr">
            <a:noAutofit/>
          </a:bodyPr>
          <a:lstStyle>
            <a:lvl1pPr>
              <a:lnSpc>
                <a:spcPts val="236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436283" y="1278777"/>
            <a:ext cx="10829364" cy="48799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6318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3AE96-9287-4CC5-B764-13F9704F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D65D5C-95AF-48BE-B51E-0C3C9B28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C51E8A-C2F7-4915-B87D-A8F56492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06DE-B9D1-4B76-8A4F-28C75726DEC6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DC6269-F069-4E9D-B23F-3FC9337B3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05C51E-9DEE-4F04-A297-90D8CCF2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E391-17FD-4FF6-BBEF-62757464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17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03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674CEC-AD0C-D240-8C4C-27D0444A232E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33931-28D4-354F-A4F6-36755BCC55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35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317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  <a:alpha val="70000"/>
                </a:schemeClr>
              </a:gs>
              <a:gs pos="35000">
                <a:schemeClr val="accent6">
                  <a:lumMod val="0"/>
                  <a:lumOff val="100000"/>
                  <a:alpha val="70000"/>
                </a:schemeClr>
              </a:gs>
              <a:gs pos="100000">
                <a:srgbClr val="D4E4DE">
                  <a:alpha val="60000"/>
                </a:srgb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/>
          <p:cNvGrpSpPr/>
          <p:nvPr/>
        </p:nvGrpSpPr>
        <p:grpSpPr>
          <a:xfrm>
            <a:off x="6522720" y="-38100"/>
            <a:ext cx="4817110" cy="845775"/>
            <a:chOff x="6522720" y="2114550"/>
            <a:chExt cx="4817110" cy="845775"/>
          </a:xfrm>
        </p:grpSpPr>
        <p:cxnSp>
          <p:nvCxnSpPr>
            <p:cNvPr id="14" name="Conector reto 13"/>
            <p:cNvCxnSpPr/>
            <p:nvPr/>
          </p:nvCxnSpPr>
          <p:spPr>
            <a:xfrm flipH="1">
              <a:off x="652272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 flipH="1">
              <a:off x="663829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H="1">
              <a:off x="675386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686943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 flipH="1">
              <a:off x="698500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H="1">
              <a:off x="710057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H="1">
              <a:off x="721614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733171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744728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56285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67842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79399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90956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802513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814070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25627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37184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8741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0298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71855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83412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894969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H="1">
              <a:off x="906526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>
              <a:off x="918083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29640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41197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52754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64311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975868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9874250" y="2114550"/>
              <a:ext cx="1465580" cy="845775"/>
            </a:xfrm>
            <a:prstGeom prst="line">
              <a:avLst/>
            </a:prstGeom>
            <a:ln w="19050">
              <a:gradFill flip="none" rotWithShape="1">
                <a:gsLst>
                  <a:gs pos="100000">
                    <a:srgbClr val="B6DFD2"/>
                  </a:gs>
                  <a:gs pos="31000">
                    <a:srgbClr val="DBD5BE"/>
                  </a:gs>
                  <a:gs pos="0">
                    <a:srgbClr val="FCCDAC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Agrupar 8"/>
          <p:cNvGrpSpPr/>
          <p:nvPr/>
        </p:nvGrpSpPr>
        <p:grpSpPr>
          <a:xfrm>
            <a:off x="0" y="-11908"/>
            <a:ext cx="12191998" cy="821964"/>
            <a:chOff x="0" y="2140742"/>
            <a:chExt cx="12191998" cy="821964"/>
          </a:xfrm>
        </p:grpSpPr>
        <p:sp>
          <p:nvSpPr>
            <p:cNvPr id="12" name="Forma Livre 11"/>
            <p:cNvSpPr/>
            <p:nvPr/>
          </p:nvSpPr>
          <p:spPr>
            <a:xfrm>
              <a:off x="0" y="2143125"/>
              <a:ext cx="7848600" cy="817200"/>
            </a:xfrm>
            <a:custGeom>
              <a:avLst/>
              <a:gdLst>
                <a:gd name="connsiteX0" fmla="*/ 0 w 7778856"/>
                <a:gd name="connsiteY0" fmla="*/ 0 h 828675"/>
                <a:gd name="connsiteX1" fmla="*/ 7778856 w 7778856"/>
                <a:gd name="connsiteY1" fmla="*/ 0 h 828675"/>
                <a:gd name="connsiteX2" fmla="*/ 6386979 w 7778856"/>
                <a:gd name="connsiteY2" fmla="*/ 828675 h 828675"/>
                <a:gd name="connsiteX3" fmla="*/ 0 w 7778856"/>
                <a:gd name="connsiteY3" fmla="*/ 828675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8856" h="828675">
                  <a:moveTo>
                    <a:pt x="0" y="0"/>
                  </a:moveTo>
                  <a:lnTo>
                    <a:pt x="7778856" y="0"/>
                  </a:lnTo>
                  <a:lnTo>
                    <a:pt x="6386979" y="828675"/>
                  </a:lnTo>
                  <a:lnTo>
                    <a:pt x="0" y="8286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E9DA"/>
                </a:gs>
                <a:gs pos="77000">
                  <a:srgbClr val="B6DFD2"/>
                </a:gs>
                <a:gs pos="40000">
                  <a:srgbClr val="1E6E74"/>
                </a:gs>
                <a:gs pos="0">
                  <a:srgbClr val="13383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orma Livre 12"/>
            <p:cNvSpPr/>
            <p:nvPr/>
          </p:nvSpPr>
          <p:spPr>
            <a:xfrm rot="10800000">
              <a:off x="9957947" y="2140742"/>
              <a:ext cx="2234051" cy="821964"/>
            </a:xfrm>
            <a:custGeom>
              <a:avLst/>
              <a:gdLst>
                <a:gd name="connsiteX0" fmla="*/ 0 w 7778856"/>
                <a:gd name="connsiteY0" fmla="*/ 0 h 828675"/>
                <a:gd name="connsiteX1" fmla="*/ 7778856 w 7778856"/>
                <a:gd name="connsiteY1" fmla="*/ 0 h 828675"/>
                <a:gd name="connsiteX2" fmla="*/ 6386979 w 7778856"/>
                <a:gd name="connsiteY2" fmla="*/ 828675 h 828675"/>
                <a:gd name="connsiteX3" fmla="*/ 0 w 7778856"/>
                <a:gd name="connsiteY3" fmla="*/ 828675 h 828675"/>
                <a:gd name="connsiteX0" fmla="*/ 0 w 7778856"/>
                <a:gd name="connsiteY0" fmla="*/ 0 h 828675"/>
                <a:gd name="connsiteX1" fmla="*/ 7778856 w 7778856"/>
                <a:gd name="connsiteY1" fmla="*/ 0 h 828675"/>
                <a:gd name="connsiteX2" fmla="*/ 4768098 w 7778856"/>
                <a:gd name="connsiteY2" fmla="*/ 811772 h 828675"/>
                <a:gd name="connsiteX3" fmla="*/ 0 w 7778856"/>
                <a:gd name="connsiteY3" fmla="*/ 828675 h 828675"/>
                <a:gd name="connsiteX4" fmla="*/ 0 w 7778856"/>
                <a:gd name="connsiteY4" fmla="*/ 0 h 828675"/>
                <a:gd name="connsiteX0" fmla="*/ 0 w 7778856"/>
                <a:gd name="connsiteY0" fmla="*/ 0 h 828675"/>
                <a:gd name="connsiteX1" fmla="*/ 7778856 w 7778856"/>
                <a:gd name="connsiteY1" fmla="*/ 0 h 828675"/>
                <a:gd name="connsiteX2" fmla="*/ 3182591 w 7778856"/>
                <a:gd name="connsiteY2" fmla="*/ 763478 h 828675"/>
                <a:gd name="connsiteX3" fmla="*/ 0 w 7778856"/>
                <a:gd name="connsiteY3" fmla="*/ 828675 h 828675"/>
                <a:gd name="connsiteX4" fmla="*/ 0 w 7778856"/>
                <a:gd name="connsiteY4" fmla="*/ 0 h 828675"/>
                <a:gd name="connsiteX0" fmla="*/ 0 w 7778856"/>
                <a:gd name="connsiteY0" fmla="*/ 0 h 831089"/>
                <a:gd name="connsiteX1" fmla="*/ 7778856 w 7778856"/>
                <a:gd name="connsiteY1" fmla="*/ 0 h 831089"/>
                <a:gd name="connsiteX2" fmla="*/ 2848801 w 7778856"/>
                <a:gd name="connsiteY2" fmla="*/ 831089 h 831089"/>
                <a:gd name="connsiteX3" fmla="*/ 0 w 7778856"/>
                <a:gd name="connsiteY3" fmla="*/ 828675 h 831089"/>
                <a:gd name="connsiteX4" fmla="*/ 0 w 7778856"/>
                <a:gd name="connsiteY4" fmla="*/ 0 h 831089"/>
                <a:gd name="connsiteX0" fmla="*/ 0 w 7812235"/>
                <a:gd name="connsiteY0" fmla="*/ 2415 h 833504"/>
                <a:gd name="connsiteX1" fmla="*/ 7812235 w 7812235"/>
                <a:gd name="connsiteY1" fmla="*/ 0 h 833504"/>
                <a:gd name="connsiteX2" fmla="*/ 2848801 w 7812235"/>
                <a:gd name="connsiteY2" fmla="*/ 833504 h 833504"/>
                <a:gd name="connsiteX3" fmla="*/ 0 w 7812235"/>
                <a:gd name="connsiteY3" fmla="*/ 831090 h 833504"/>
                <a:gd name="connsiteX4" fmla="*/ 0 w 7812235"/>
                <a:gd name="connsiteY4" fmla="*/ 2415 h 833504"/>
                <a:gd name="connsiteX0" fmla="*/ 0 w 7828923"/>
                <a:gd name="connsiteY0" fmla="*/ 2415 h 833504"/>
                <a:gd name="connsiteX1" fmla="*/ 7828923 w 7828923"/>
                <a:gd name="connsiteY1" fmla="*/ 0 h 833504"/>
                <a:gd name="connsiteX2" fmla="*/ 2848801 w 7828923"/>
                <a:gd name="connsiteY2" fmla="*/ 833504 h 833504"/>
                <a:gd name="connsiteX3" fmla="*/ 0 w 7828923"/>
                <a:gd name="connsiteY3" fmla="*/ 831090 h 833504"/>
                <a:gd name="connsiteX4" fmla="*/ 0 w 7828923"/>
                <a:gd name="connsiteY4" fmla="*/ 2415 h 83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923" h="833504">
                  <a:moveTo>
                    <a:pt x="0" y="2415"/>
                  </a:moveTo>
                  <a:lnTo>
                    <a:pt x="7828923" y="0"/>
                  </a:lnTo>
                  <a:lnTo>
                    <a:pt x="2848801" y="833504"/>
                  </a:lnTo>
                  <a:lnTo>
                    <a:pt x="0" y="831090"/>
                  </a:lnTo>
                  <a:lnTo>
                    <a:pt x="0" y="2415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9CD4C3"/>
                </a:gs>
                <a:gs pos="68000">
                  <a:srgbClr val="D6CFB4"/>
                </a:gs>
                <a:gs pos="100000">
                  <a:srgbClr val="FCCDAC"/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1" t="12963" r="25922" b="37037"/>
          <a:stretch/>
        </p:blipFill>
        <p:spPr>
          <a:xfrm>
            <a:off x="11320780" y="84748"/>
            <a:ext cx="663575" cy="628650"/>
          </a:xfrm>
          <a:prstGeom prst="rect">
            <a:avLst/>
          </a:prstGeom>
        </p:spPr>
      </p:pic>
      <p:sp>
        <p:nvSpPr>
          <p:cNvPr id="45" name="Retângulo 44"/>
          <p:cNvSpPr/>
          <p:nvPr userDrawn="1"/>
        </p:nvSpPr>
        <p:spPr>
          <a:xfrm>
            <a:off x="4657725" y="-274320"/>
            <a:ext cx="7762875" cy="25717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66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674CEC-AD0C-D240-8C4C-27D0444A232E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33931-28D4-354F-A4F6-36755BCC55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41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674CEC-AD0C-D240-8C4C-27D0444A232E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33931-28D4-354F-A4F6-36755BCC55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03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66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674CEC-AD0C-D240-8C4C-27D0444A232E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33931-28D4-354F-A4F6-36755BCC55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70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674CEC-AD0C-D240-8C4C-27D0444A232E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33931-28D4-354F-A4F6-36755BCC55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33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674CEC-AD0C-D240-8C4C-27D0444A232E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33931-28D4-354F-A4F6-36755BCC55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71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7187" y="311335"/>
            <a:ext cx="8592671" cy="1140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7188" y="1628400"/>
            <a:ext cx="10358718" cy="422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0913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275C7B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kern="1200">
          <a:solidFill>
            <a:schemeClr val="bg2">
              <a:lumMod val="25000"/>
            </a:schemeClr>
          </a:solidFill>
          <a:latin typeface="Century Gothic" charset="0"/>
          <a:ea typeface="Century Gothic" charset="0"/>
          <a:cs typeface="Century Gothic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2">
              <a:lumMod val="25000"/>
            </a:schemeClr>
          </a:solidFill>
          <a:latin typeface="Century Gothic" charset="0"/>
          <a:ea typeface="Century Gothic" charset="0"/>
          <a:cs typeface="Century Gothic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2">
              <a:lumMod val="2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2">
              <a:lumMod val="25000"/>
            </a:schemeClr>
          </a:solidFill>
          <a:latin typeface="Century Gothic" charset="0"/>
          <a:ea typeface="Century Gothic" charset="0"/>
          <a:cs typeface="Century Gothic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2">
              <a:lumMod val="25000"/>
            </a:schemeClr>
          </a:solidFill>
          <a:latin typeface="Century Gothic" charset="0"/>
          <a:ea typeface="Century Gothic" charset="0"/>
          <a:cs typeface="Century Gothic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-1" y="-2"/>
            <a:ext cx="12180278" cy="6855986"/>
            <a:chOff x="-1" y="-2"/>
            <a:chExt cx="12180278" cy="6855986"/>
          </a:xfrm>
        </p:grpSpPr>
        <p:pic>
          <p:nvPicPr>
            <p:cNvPr id="1030" name="Picture 6" descr="Computer Vision 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"/>
              <a:ext cx="10304585" cy="6855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omputer Vision 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97"/>
            <a:stretch/>
          </p:blipFill>
          <p:spPr bwMode="auto">
            <a:xfrm>
              <a:off x="10304584" y="-2"/>
              <a:ext cx="1875693" cy="6855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79ECC8-6696-A54A-90A1-258E4F16870E}"/>
              </a:ext>
            </a:extLst>
          </p:cNvPr>
          <p:cNvGrpSpPr>
            <a:grpSpLocks noChangeAspect="1"/>
          </p:cNvGrpSpPr>
          <p:nvPr/>
        </p:nvGrpSpPr>
        <p:grpSpPr>
          <a:xfrm>
            <a:off x="2619963" y="1221"/>
            <a:ext cx="9572037" cy="6856779"/>
            <a:chOff x="2619963" y="0"/>
            <a:chExt cx="9572037" cy="6856779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963" y="1331259"/>
              <a:ext cx="9572037" cy="552552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330" y="0"/>
              <a:ext cx="6367668" cy="3695783"/>
            </a:xfrm>
            <a:prstGeom prst="rect">
              <a:avLst/>
            </a:prstGeom>
          </p:spPr>
        </p:pic>
      </p:grpSp>
      <p:sp>
        <p:nvSpPr>
          <p:cNvPr id="10" name="Título 1"/>
          <p:cNvSpPr txBox="1">
            <a:spLocks/>
          </p:cNvSpPr>
          <p:nvPr/>
        </p:nvSpPr>
        <p:spPr>
          <a:xfrm>
            <a:off x="180347" y="2296973"/>
            <a:ext cx="8603952" cy="199612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itchFamily="2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itchFamily="2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itchFamily="2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itchFamily="2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itchFamily="2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itchFamily="2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itchFamily="2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itchFamily="26" charset="0"/>
              </a:defRPr>
            </a:lvl9pPr>
          </a:lstStyle>
          <a:p>
            <a:pPr lvl="0">
              <a:lnSpc>
                <a:spcPts val="5500"/>
              </a:lnSpc>
              <a:defRPr/>
            </a:pPr>
            <a:r>
              <a:rPr kumimoji="0" lang="pt-BR" sz="6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dist="63500" dir="1800000" algn="ctr" rotWithShape="0">
                    <a:srgbClr val="000000">
                      <a:alpha val="15000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pitchFamily="-106" charset="-128"/>
              </a:rPr>
              <a:t>Visão </a:t>
            </a:r>
            <a:r>
              <a:rPr lang="pt-BR" sz="5400" dirty="0">
                <a:solidFill>
                  <a:prstClr val="white"/>
                </a:solidFill>
                <a:effectLst>
                  <a:outerShdw blurRad="63500" dist="63500" dir="1800000" algn="ctr" rotWithShape="0">
                    <a:srgbClr val="000000">
                      <a:alpha val="15000"/>
                    </a:srgbClr>
                  </a:outerShdw>
                </a:effectLst>
              </a:rPr>
              <a:t>Computacional</a:t>
            </a:r>
            <a:endParaRPr kumimoji="0" lang="pt-BR" sz="58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dist="63500" dir="1800000" algn="ctr" rotWithShape="0">
                  <a:srgbClr val="000000">
                    <a:alpha val="1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ＭＳ Ｐゴシック" pitchFamily="-106" charset="-128"/>
              <a:cs typeface="Segoe UI Semibold" panose="020B0702040204020203" pitchFamily="34" charset="0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243991" y="3146558"/>
            <a:ext cx="8540308" cy="8365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1400" b="1" i="1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571500" indent="-1143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26" charset="-128"/>
              </a:defRPr>
            </a:lvl2pPr>
            <a:lvl3pPr marL="874713" indent="-131763" algn="l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Char char="–"/>
              <a:defRPr sz="1200">
                <a:solidFill>
                  <a:schemeClr val="tx1"/>
                </a:solidFill>
                <a:latin typeface="+mn-lt"/>
                <a:ea typeface="ＭＳ Ｐゴシック" pitchFamily="26" charset="-128"/>
              </a:defRPr>
            </a:lvl3pPr>
            <a:lvl4pPr marL="1101725" indent="-112713" algn="l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Char char="-"/>
              <a:defRPr sz="1200">
                <a:solidFill>
                  <a:schemeClr val="tx1"/>
                </a:solidFill>
                <a:latin typeface="+mn-lt"/>
                <a:ea typeface="ＭＳ Ｐゴシック" pitchFamily="26" charset="-128"/>
              </a:defRPr>
            </a:lvl4pPr>
            <a:lvl5pPr marL="1328738" indent="-112713" algn="l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Char char="-"/>
              <a:defRPr sz="1200">
                <a:solidFill>
                  <a:schemeClr val="tx1"/>
                </a:solidFill>
                <a:latin typeface="+mn-lt"/>
                <a:ea typeface="ＭＳ Ｐゴシック" pitchFamily="26" charset="-128"/>
              </a:defRPr>
            </a:lvl5pPr>
            <a:lvl6pPr marL="1785938" indent="-112713" algn="l" rtl="0" fontAlgn="base">
              <a:spcBef>
                <a:spcPct val="0"/>
              </a:spcBef>
              <a:spcAft>
                <a:spcPct val="0"/>
              </a:spcAft>
              <a:buSzPct val="100000"/>
              <a:buChar char="-"/>
              <a:defRPr sz="1200">
                <a:solidFill>
                  <a:schemeClr val="tx1"/>
                </a:solidFill>
                <a:latin typeface="+mn-lt"/>
                <a:ea typeface="ＭＳ Ｐゴシック" pitchFamily="26" charset="-128"/>
              </a:defRPr>
            </a:lvl6pPr>
            <a:lvl7pPr marL="2243138" indent="-112713" algn="l" rtl="0" fontAlgn="base">
              <a:spcBef>
                <a:spcPct val="0"/>
              </a:spcBef>
              <a:spcAft>
                <a:spcPct val="0"/>
              </a:spcAft>
              <a:buSzPct val="100000"/>
              <a:buChar char="-"/>
              <a:defRPr sz="1200">
                <a:solidFill>
                  <a:schemeClr val="tx1"/>
                </a:solidFill>
                <a:latin typeface="+mn-lt"/>
                <a:ea typeface="ＭＳ Ｐゴシック" pitchFamily="26" charset="-128"/>
              </a:defRPr>
            </a:lvl7pPr>
            <a:lvl8pPr marL="2700338" indent="-112713" algn="l" rtl="0" fontAlgn="base">
              <a:spcBef>
                <a:spcPct val="0"/>
              </a:spcBef>
              <a:spcAft>
                <a:spcPct val="0"/>
              </a:spcAft>
              <a:buSzPct val="100000"/>
              <a:buChar char="-"/>
              <a:defRPr sz="1200">
                <a:solidFill>
                  <a:schemeClr val="tx1"/>
                </a:solidFill>
                <a:latin typeface="+mn-lt"/>
                <a:ea typeface="ＭＳ Ｐゴシック" pitchFamily="26" charset="-128"/>
              </a:defRPr>
            </a:lvl8pPr>
            <a:lvl9pPr marL="3157538" indent="-112713" algn="l" rtl="0" fontAlgn="base">
              <a:spcBef>
                <a:spcPct val="0"/>
              </a:spcBef>
              <a:spcAft>
                <a:spcPct val="0"/>
              </a:spcAft>
              <a:buSzPct val="100000"/>
              <a:buChar char="-"/>
              <a:defRPr sz="1200">
                <a:solidFill>
                  <a:schemeClr val="tx1"/>
                </a:solidFill>
                <a:latin typeface="+mn-lt"/>
                <a:ea typeface="ＭＳ Ｐゴシック" pitchFamily="2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pitchFamily="-106" charset="-128"/>
                <a:cs typeface="Segoe UI Light" panose="020B0502040204020203" pitchFamily="34" charset="0"/>
              </a:rPr>
              <a:t>Detecção de Vagas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3200" i="0" kern="0" spc="3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Livres </a:t>
            </a:r>
            <a:r>
              <a:rPr kumimoji="0" lang="pt-BR" sz="320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pitchFamily="-106" charset="-128"/>
                <a:cs typeface="Segoe UI Light" panose="020B0502040204020203" pitchFamily="34" charset="0"/>
              </a:rPr>
              <a:t>de Estacionamento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3200" i="0" kern="0" spc="3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(Segunda Solução)</a:t>
            </a:r>
            <a:endParaRPr kumimoji="0" lang="pt-BR" sz="3200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ＭＳ Ｐゴシック" pitchFamily="-106" charset="-128"/>
              <a:cs typeface="Segoe UI Light" panose="020B0502040204020203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6" y="5437093"/>
            <a:ext cx="3550449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0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pPr defTabSz="913908"/>
            <a:r>
              <a:rPr lang="pt-BR" sz="3200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Fluxo de Desenvolvimento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A11769-0C85-4766-AB32-A093CAC9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85" y="912698"/>
            <a:ext cx="9285629" cy="554085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A1296F0-4167-4E02-9B87-995D58C16B63}"/>
              </a:ext>
            </a:extLst>
          </p:cNvPr>
          <p:cNvSpPr/>
          <p:nvPr/>
        </p:nvSpPr>
        <p:spPr>
          <a:xfrm>
            <a:off x="5556738" y="2875085"/>
            <a:ext cx="439616" cy="19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8D755E2-B1F1-45C3-A583-0313E6ACDCDA}"/>
              </a:ext>
            </a:extLst>
          </p:cNvPr>
          <p:cNvSpPr/>
          <p:nvPr/>
        </p:nvSpPr>
        <p:spPr>
          <a:xfrm>
            <a:off x="3484685" y="3127131"/>
            <a:ext cx="439616" cy="19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AD2C1B9-E201-4B9A-9B3E-BE8C33A687BA}"/>
              </a:ext>
            </a:extLst>
          </p:cNvPr>
          <p:cNvSpPr/>
          <p:nvPr/>
        </p:nvSpPr>
        <p:spPr>
          <a:xfrm>
            <a:off x="4741983" y="3124200"/>
            <a:ext cx="550985" cy="19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8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pPr defTabSz="913908"/>
            <a:r>
              <a:rPr lang="pt-BR" sz="3200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Fluxo de Desenvolvimento</a:t>
            </a:r>
          </a:p>
        </p:txBody>
      </p:sp>
      <p:pic>
        <p:nvPicPr>
          <p:cNvPr id="11266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C4160675-AE23-4632-97E6-9A52C211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79" y="2714624"/>
            <a:ext cx="3397805" cy="26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63FDF906-3A1C-483D-B168-EA58EAE4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79" y="2918765"/>
            <a:ext cx="5220739" cy="21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76D992D-1421-45F8-9195-4E0B36566E43}"/>
              </a:ext>
            </a:extLst>
          </p:cNvPr>
          <p:cNvSpPr txBox="1"/>
          <p:nvPr/>
        </p:nvSpPr>
        <p:spPr>
          <a:xfrm>
            <a:off x="270364" y="1323455"/>
            <a:ext cx="6097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Interseção sobre União (</a:t>
            </a:r>
            <a:r>
              <a:rPr lang="pt-BR" sz="2400" b="1" dirty="0" err="1"/>
              <a:t>IoU</a:t>
            </a:r>
            <a:r>
              <a:rPr lang="pt-BR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87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id="27" name="Picture 6" descr="Computer Vision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"/>
                      </a14:imgEffect>
                      <a14:imgEffect>
                        <a14:saturation sat="160000"/>
                      </a14:imgEffect>
                      <a14:imgEffect>
                        <a14:brightnessContrast bright="60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780813"/>
              <a:ext cx="10304585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Computer Vision 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6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97"/>
            <a:stretch/>
          </p:blipFill>
          <p:spPr bwMode="auto">
            <a:xfrm>
              <a:off x="10304584" y="780812"/>
              <a:ext cx="1887416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Paralelogramo 9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</a:effectLst>
        </p:grpSpPr>
        <p:sp>
          <p:nvSpPr>
            <p:cNvPr id="13" name="Paralelogramo 12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/>
                <a:t>BOA VISTA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3908"/>
            <a:r>
              <a:rPr lang="pt-BR" sz="4000" b="1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Metodologia e Modelos</a:t>
            </a:r>
          </a:p>
        </p:txBody>
      </p:sp>
      <p:sp>
        <p:nvSpPr>
          <p:cNvPr id="17" name="Paralelogramo 16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Paralelogramo 17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Paralelogramo 18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Paralelogramo 19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aralelogramo 20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aralelogramo 21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60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r>
              <a:rPr lang="pt-BR" sz="3200" dirty="0">
                <a:latin typeface="Century Gothic" panose="020B0502020202020204" pitchFamily="34" charset="0"/>
              </a:rPr>
              <a:t>Metodologia e Modelos</a:t>
            </a:r>
            <a:endParaRPr lang="pt-BR" sz="3200" dirty="0">
              <a:latin typeface="Bradesco Sans" pitchFamily="2" charset="77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99A181D-23F0-431A-933D-DB73F971E9A6}"/>
              </a:ext>
            </a:extLst>
          </p:cNvPr>
          <p:cNvSpPr txBox="1"/>
          <p:nvPr/>
        </p:nvSpPr>
        <p:spPr>
          <a:xfrm>
            <a:off x="207682" y="1062243"/>
            <a:ext cx="2726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Pré-Processamento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261F89-A7EC-4D8B-B2C1-44A5D7732BA0}"/>
              </a:ext>
            </a:extLst>
          </p:cNvPr>
          <p:cNvSpPr txBox="1"/>
          <p:nvPr/>
        </p:nvSpPr>
        <p:spPr>
          <a:xfrm>
            <a:off x="106878" y="2855302"/>
            <a:ext cx="3266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Modelo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4DB82-D8AB-4EF3-9AF9-8FC2A7B7E1A5}"/>
              </a:ext>
            </a:extLst>
          </p:cNvPr>
          <p:cNvSpPr txBox="1"/>
          <p:nvPr/>
        </p:nvSpPr>
        <p:spPr>
          <a:xfrm>
            <a:off x="246743" y="1647064"/>
            <a:ext cx="1183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Conversão de padrões de cores das imagens de BGR para RGB</a:t>
            </a:r>
            <a:endParaRPr lang="pt-BR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79ACEC-3FBB-4446-B105-E1F514B2D687}"/>
              </a:ext>
            </a:extLst>
          </p:cNvPr>
          <p:cNvSpPr txBox="1"/>
          <p:nvPr/>
        </p:nvSpPr>
        <p:spPr>
          <a:xfrm>
            <a:off x="399143" y="3408341"/>
            <a:ext cx="11832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Mask</a:t>
            </a:r>
            <a:r>
              <a:rPr lang="pt-BR" dirty="0"/>
              <a:t>-RCNN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O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modelo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gera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‘bounding</a:t>
            </a:r>
            <a:r>
              <a:rPr lang="pt-BR" dirty="0"/>
              <a:t> boxes’ e máscaras de segmentação </a:t>
            </a:r>
          </a:p>
          <a:p>
            <a:pPr lvl="1"/>
            <a:r>
              <a:rPr lang="pt-BR" dirty="0"/>
              <a:t>      para cada instância de um objeto presente na imagem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Modo: Inferência</a:t>
            </a:r>
          </a:p>
        </p:txBody>
      </p:sp>
      <p:pic>
        <p:nvPicPr>
          <p:cNvPr id="4098" name="Picture 2" descr="Instance Segmentation Sample">
            <a:extLst>
              <a:ext uri="{FF2B5EF4-FFF2-40B4-BE49-F238E27FC236}">
                <a16:creationId xmlns:a16="http://schemas.microsoft.com/office/drawing/2014/main" id="{B8B600A1-641E-43D6-8F06-2409AC7B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227" y="3217605"/>
            <a:ext cx="4451630" cy="333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plicação de visão computacional com OpenCV - Embarcados">
            <a:extLst>
              <a:ext uri="{FF2B5EF4-FFF2-40B4-BE49-F238E27FC236}">
                <a16:creationId xmlns:a16="http://schemas.microsoft.com/office/drawing/2014/main" id="{3F740737-523D-4DF4-9BA5-60898C9A8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07" y="4338193"/>
            <a:ext cx="2498539" cy="14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guagem de programação Python 2 chega ao fim da vida com versão 2.7.18">
            <a:extLst>
              <a:ext uri="{FF2B5EF4-FFF2-40B4-BE49-F238E27FC236}">
                <a16:creationId xmlns:a16="http://schemas.microsoft.com/office/drawing/2014/main" id="{EDBCF20D-14A0-4497-805D-B8E171791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22" y="4666542"/>
            <a:ext cx="1124684" cy="84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255D8C6-5050-464C-8233-0B265AE8A32E}"/>
              </a:ext>
            </a:extLst>
          </p:cNvPr>
          <p:cNvSpPr txBox="1"/>
          <p:nvPr/>
        </p:nvSpPr>
        <p:spPr>
          <a:xfrm>
            <a:off x="3169594" y="1252231"/>
            <a:ext cx="54143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Ferramentas utilizadas:</a:t>
            </a:r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Python 3.7.5 (3.6+)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Mask</a:t>
            </a:r>
            <a:r>
              <a:rPr lang="pt-BR" sz="2400" dirty="0"/>
              <a:t> R-CNN – </a:t>
            </a:r>
            <a:r>
              <a:rPr lang="pt-BR" sz="2400" dirty="0" err="1"/>
              <a:t>Matterport</a:t>
            </a:r>
            <a:r>
              <a:rPr lang="pt-BR" sz="2400" dirty="0"/>
              <a:t> (2.1)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TensorFlow</a:t>
            </a:r>
            <a:r>
              <a:rPr lang="pt-BR" sz="2400" dirty="0"/>
              <a:t> (1.15.3)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OpenCV</a:t>
            </a:r>
            <a:r>
              <a:rPr lang="pt-BR" sz="2400" dirty="0"/>
              <a:t> (4.2.0.34)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Numpy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Jupyter</a:t>
            </a:r>
            <a:endParaRPr lang="pt-BR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5118A-93EE-4728-8696-F7555B0C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127" y="4465002"/>
            <a:ext cx="1060640" cy="122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Use o TensorFlow para criar, implantar e testar com facilidade">
            <a:extLst>
              <a:ext uri="{FF2B5EF4-FFF2-40B4-BE49-F238E27FC236}">
                <a16:creationId xmlns:a16="http://schemas.microsoft.com/office/drawing/2014/main" id="{2E83C669-874C-4019-A89B-4ED72A0F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711" y="4416141"/>
            <a:ext cx="2232880" cy="132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AF9E91CE-2ADD-423A-B6FA-56F174056C32}"/>
              </a:ext>
            </a:extLst>
          </p:cNvPr>
          <p:cNvSpPr txBox="1">
            <a:spLocks/>
          </p:cNvSpPr>
          <p:nvPr/>
        </p:nvSpPr>
        <p:spPr>
          <a:xfrm>
            <a:off x="207682" y="53790"/>
            <a:ext cx="6055958" cy="72702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ts val="2360"/>
              </a:lnSpc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pt-BR" sz="3200">
                <a:latin typeface="Century Gothic" panose="020B0502020202020204" pitchFamily="34" charset="0"/>
              </a:rPr>
              <a:t>Metodologia e Modelos</a:t>
            </a:r>
            <a:endParaRPr lang="pt-BR" sz="3200" dirty="0">
              <a:latin typeface="Bradesco Sans" pitchFamily="2" charset="77"/>
            </a:endParaRPr>
          </a:p>
        </p:txBody>
      </p:sp>
      <p:pic>
        <p:nvPicPr>
          <p:cNvPr id="5122" name="Picture 2" descr="NumPy">
            <a:extLst>
              <a:ext uri="{FF2B5EF4-FFF2-40B4-BE49-F238E27FC236}">
                <a16:creationId xmlns:a16="http://schemas.microsoft.com/office/drawing/2014/main" id="{C9D19EA1-C16D-4A8A-B104-D328F603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14" y="4499218"/>
            <a:ext cx="1177071" cy="117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96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id="27" name="Picture 6" descr="Computer Vision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"/>
                      </a14:imgEffect>
                      <a14:imgEffect>
                        <a14:saturation sat="160000"/>
                      </a14:imgEffect>
                      <a14:imgEffect>
                        <a14:brightnessContrast bright="60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780813"/>
              <a:ext cx="10304585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Computer Vision 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6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97"/>
            <a:stretch/>
          </p:blipFill>
          <p:spPr bwMode="auto">
            <a:xfrm>
              <a:off x="10304584" y="780812"/>
              <a:ext cx="1887416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Paralelogramo 9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</a:effectLst>
        </p:grpSpPr>
        <p:sp>
          <p:nvSpPr>
            <p:cNvPr id="13" name="Paralelogramo 12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/>
                <a:t>BOA VISTA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3908"/>
            <a:r>
              <a:rPr lang="pt-BR" sz="4000" b="1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Resultados</a:t>
            </a:r>
          </a:p>
        </p:txBody>
      </p:sp>
      <p:sp>
        <p:nvSpPr>
          <p:cNvPr id="17" name="Paralelogramo 16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Paralelogramo 17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Paralelogramo 18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Paralelogramo 19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aralelogramo 20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aralelogramo 21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15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r>
              <a:rPr lang="pt-BR" sz="3200" dirty="0">
                <a:latin typeface="Century Gothic" panose="020B0502020202020204" pitchFamily="34" charset="0"/>
              </a:rPr>
              <a:t>Resultados</a:t>
            </a:r>
            <a:endParaRPr lang="pt-BR" sz="3200" dirty="0">
              <a:latin typeface="Bradesco Sans" pitchFamily="2" charset="77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B810BC-4C99-45AE-BBF0-DFCE0BBB2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" t="5475" r="722"/>
          <a:stretch/>
        </p:blipFill>
        <p:spPr>
          <a:xfrm>
            <a:off x="1406769" y="1310054"/>
            <a:ext cx="9434146" cy="53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r>
              <a:rPr lang="pt-BR" sz="3200" dirty="0">
                <a:latin typeface="Century Gothic" panose="020B0502020202020204" pitchFamily="34" charset="0"/>
              </a:rPr>
              <a:t>Resultados</a:t>
            </a:r>
            <a:endParaRPr lang="pt-BR" sz="3200" dirty="0">
              <a:latin typeface="Bradesco Sans" pitchFamily="2" charset="77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B810BC-4C99-45AE-BBF0-DFCE0BBB2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" t="5941" r="722"/>
          <a:stretch/>
        </p:blipFill>
        <p:spPr>
          <a:xfrm>
            <a:off x="1406769" y="1336431"/>
            <a:ext cx="9434146" cy="53307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273D04-CDEF-4288-BB66-A342624A88F8}"/>
              </a:ext>
            </a:extLst>
          </p:cNvPr>
          <p:cNvSpPr txBox="1"/>
          <p:nvPr/>
        </p:nvSpPr>
        <p:spPr>
          <a:xfrm>
            <a:off x="1608260" y="4208769"/>
            <a:ext cx="30472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 y1, x1, y2, x2 = </a:t>
            </a:r>
            <a:r>
              <a:rPr lang="pt-BR" dirty="0" err="1"/>
              <a:t>parking_area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78380A-F9AE-491E-A2C2-3DEBE15EEC2E}"/>
              </a:ext>
            </a:extLst>
          </p:cNvPr>
          <p:cNvSpPr txBox="1"/>
          <p:nvPr/>
        </p:nvSpPr>
        <p:spPr>
          <a:xfrm>
            <a:off x="1606795" y="5274399"/>
            <a:ext cx="609746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pt-BR" dirty="0" err="1"/>
              <a:t>mrcnn.utils.compute_overlaps</a:t>
            </a:r>
            <a:r>
              <a:rPr lang="pt-BR" dirty="0"/>
              <a:t>(</a:t>
            </a:r>
            <a:r>
              <a:rPr lang="pt-BR" dirty="0" err="1"/>
              <a:t>parked_car_boxes</a:t>
            </a:r>
            <a:r>
              <a:rPr lang="pt-BR" dirty="0"/>
              <a:t>, </a:t>
            </a:r>
            <a:r>
              <a:rPr lang="pt-BR" dirty="0" err="1"/>
              <a:t>car_boxes</a:t>
            </a:r>
            <a:r>
              <a:rPr lang="pt-BR" dirty="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8C309D2-7804-4744-BE23-1F4D42C16EB3}"/>
              </a:ext>
            </a:extLst>
          </p:cNvPr>
          <p:cNvSpPr txBox="1"/>
          <p:nvPr/>
        </p:nvSpPr>
        <p:spPr>
          <a:xfrm>
            <a:off x="1545249" y="3143139"/>
            <a:ext cx="553255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pt-BR" dirty="0" err="1"/>
              <a:t>parked_car_boxes</a:t>
            </a:r>
            <a:r>
              <a:rPr lang="pt-BR" dirty="0"/>
              <a:t> = </a:t>
            </a:r>
            <a:r>
              <a:rPr lang="pt-BR" dirty="0" err="1"/>
              <a:t>get_car_boxes</a:t>
            </a:r>
            <a:r>
              <a:rPr lang="pt-BR" dirty="0"/>
              <a:t>(r['</a:t>
            </a:r>
            <a:r>
              <a:rPr lang="pt-BR" dirty="0" err="1"/>
              <a:t>rois</a:t>
            </a:r>
            <a:r>
              <a:rPr lang="pt-BR" dirty="0"/>
              <a:t>'], r['</a:t>
            </a:r>
            <a:r>
              <a:rPr lang="pt-BR" dirty="0" err="1"/>
              <a:t>class_ids</a:t>
            </a:r>
            <a:r>
              <a:rPr lang="pt-BR" dirty="0"/>
              <a:t>'])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D8454E-88ED-4EF1-BC6E-696928659669}"/>
              </a:ext>
            </a:extLst>
          </p:cNvPr>
          <p:cNvSpPr txBox="1"/>
          <p:nvPr/>
        </p:nvSpPr>
        <p:spPr>
          <a:xfrm>
            <a:off x="1545248" y="1425117"/>
            <a:ext cx="886484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pt-BR" dirty="0" err="1"/>
              <a:t>model</a:t>
            </a:r>
            <a:r>
              <a:rPr lang="pt-BR" dirty="0"/>
              <a:t> = </a:t>
            </a:r>
            <a:r>
              <a:rPr lang="pt-BR" dirty="0" err="1"/>
              <a:t>MaskRCNN</a:t>
            </a:r>
            <a:r>
              <a:rPr lang="pt-BR" dirty="0"/>
              <a:t>(</a:t>
            </a:r>
            <a:r>
              <a:rPr lang="pt-BR" dirty="0" err="1"/>
              <a:t>mode</a:t>
            </a:r>
            <a:r>
              <a:rPr lang="pt-BR" dirty="0"/>
              <a:t>="</a:t>
            </a:r>
            <a:r>
              <a:rPr lang="pt-BR" dirty="0" err="1"/>
              <a:t>inference</a:t>
            </a:r>
            <a:r>
              <a:rPr lang="pt-BR" dirty="0"/>
              <a:t>", </a:t>
            </a:r>
            <a:r>
              <a:rPr lang="pt-BR" dirty="0" err="1"/>
              <a:t>model_dir</a:t>
            </a:r>
            <a:r>
              <a:rPr lang="pt-BR" dirty="0"/>
              <a:t>=MODEL_DIR, </a:t>
            </a:r>
            <a:r>
              <a:rPr lang="pt-BR" dirty="0" err="1"/>
              <a:t>config</a:t>
            </a:r>
            <a:r>
              <a:rPr lang="pt-BR" dirty="0"/>
              <a:t>=</a:t>
            </a:r>
            <a:r>
              <a:rPr lang="pt-BR" dirty="0" err="1"/>
              <a:t>MaskRCNNConfig</a:t>
            </a:r>
            <a:r>
              <a:rPr lang="pt-BR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568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r>
              <a:rPr lang="pt-BR" sz="3200" dirty="0">
                <a:latin typeface="Century Gothic" panose="020B0502020202020204" pitchFamily="34" charset="0"/>
              </a:rPr>
              <a:t>Resultados</a:t>
            </a:r>
            <a:endParaRPr lang="pt-BR" sz="3200" dirty="0">
              <a:latin typeface="Bradesco Sans" pitchFamily="2" charset="77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B810BC-4C99-45AE-BBF0-DFCE0BBB2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" t="5475" r="722"/>
          <a:stretch/>
        </p:blipFill>
        <p:spPr>
          <a:xfrm>
            <a:off x="1406769" y="1310054"/>
            <a:ext cx="9434146" cy="53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r>
              <a:rPr lang="pt-BR" sz="3200" dirty="0">
                <a:latin typeface="Century Gothic" panose="020B0502020202020204" pitchFamily="34" charset="0"/>
              </a:rPr>
              <a:t>Resultados</a:t>
            </a:r>
            <a:endParaRPr lang="pt-BR" sz="3200" dirty="0">
              <a:latin typeface="Bradesco Sans" pitchFamily="2" charset="77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BA7482-1CA6-4857-A34D-4D7576D31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t="4793" r="759" b="1199"/>
          <a:stretch/>
        </p:blipFill>
        <p:spPr>
          <a:xfrm>
            <a:off x="1367955" y="1239714"/>
            <a:ext cx="9456090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9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-1" y="780812"/>
            <a:ext cx="12192001" cy="6075171"/>
            <a:chOff x="-1" y="780812"/>
            <a:chExt cx="12192001" cy="6075171"/>
          </a:xfrm>
        </p:grpSpPr>
        <p:pic>
          <p:nvPicPr>
            <p:cNvPr id="8" name="Picture 6" descr="Computer Vision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"/>
                      </a14:imgEffect>
                      <a14:imgEffect>
                        <a14:saturation sat="160000"/>
                      </a14:imgEffect>
                      <a14:imgEffect>
                        <a14:brightnessContrast bright="60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780813"/>
              <a:ext cx="10304585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Computer Vision 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6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97"/>
            <a:stretch/>
          </p:blipFill>
          <p:spPr bwMode="auto">
            <a:xfrm>
              <a:off x="10304584" y="780812"/>
              <a:ext cx="1887416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>
                <a:latin typeface="Bradesco Sans" pitchFamily="2" charset="77"/>
              </a:rPr>
              <a:t>Visão Computacional</a:t>
            </a: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680303184"/>
              </p:ext>
            </p:extLst>
          </p:nvPr>
        </p:nvGraphicFramePr>
        <p:xfrm>
          <a:off x="1833881" y="11090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8802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r>
              <a:rPr lang="pt-BR" sz="3200" dirty="0">
                <a:latin typeface="Century Gothic" panose="020B0502020202020204" pitchFamily="34" charset="0"/>
              </a:rPr>
              <a:t>Resultados</a:t>
            </a:r>
            <a:endParaRPr lang="pt-BR" sz="3200" dirty="0">
              <a:latin typeface="Bradesco Sans" pitchFamily="2" charset="77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13230F-6B50-4528-AB2F-4CAA60E87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t="4790"/>
          <a:stretch/>
        </p:blipFill>
        <p:spPr>
          <a:xfrm>
            <a:off x="1203059" y="1107830"/>
            <a:ext cx="10121161" cy="56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id="27" name="Picture 6" descr="Computer Vision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"/>
                      </a14:imgEffect>
                      <a14:imgEffect>
                        <a14:saturation sat="160000"/>
                      </a14:imgEffect>
                      <a14:imgEffect>
                        <a14:brightnessContrast bright="60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780813"/>
              <a:ext cx="10304585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Computer Vision 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6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97"/>
            <a:stretch/>
          </p:blipFill>
          <p:spPr bwMode="auto">
            <a:xfrm>
              <a:off x="10304584" y="780812"/>
              <a:ext cx="1887416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Paralelogramo 9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</a:effectLst>
        </p:grpSpPr>
        <p:sp>
          <p:nvSpPr>
            <p:cNvPr id="13" name="Paralelogramo 12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/>
                <a:t>BOA VISTA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3908"/>
            <a:r>
              <a:rPr lang="pt-BR" sz="4000" b="1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Próximos Passos</a:t>
            </a:r>
          </a:p>
        </p:txBody>
      </p:sp>
      <p:sp>
        <p:nvSpPr>
          <p:cNvPr id="17" name="Paralelogramo 16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Paralelogramo 17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Paralelogramo 18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Paralelogramo 19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aralelogramo 20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aralelogramo 21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pPr defTabSz="913908"/>
            <a:r>
              <a:rPr lang="pt-BR" sz="3200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Próximos Passos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B14B472-187E-4761-90CA-AAB66F020019}"/>
              </a:ext>
            </a:extLst>
          </p:cNvPr>
          <p:cNvSpPr txBox="1"/>
          <p:nvPr/>
        </p:nvSpPr>
        <p:spPr>
          <a:xfrm>
            <a:off x="851942" y="1577180"/>
            <a:ext cx="5548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Treinamento;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Aquisição de métricas por época de treino;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Notificação de vagas livres;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Implementação.</a:t>
            </a:r>
          </a:p>
        </p:txBody>
      </p:sp>
    </p:spTree>
    <p:extLst>
      <p:ext uri="{BB962C8B-B14F-4D97-AF65-F5344CB8AC3E}">
        <p14:creationId xmlns:p14="http://schemas.microsoft.com/office/powerpoint/2010/main" val="34798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id="27" name="Picture 6" descr="Computer Vision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"/>
                      </a14:imgEffect>
                      <a14:imgEffect>
                        <a14:saturation sat="160000"/>
                      </a14:imgEffect>
                      <a14:imgEffect>
                        <a14:brightnessContrast bright="60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780813"/>
              <a:ext cx="10304585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Computer Vision 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6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97"/>
            <a:stretch/>
          </p:blipFill>
          <p:spPr bwMode="auto">
            <a:xfrm>
              <a:off x="10304584" y="780812"/>
              <a:ext cx="1887416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Paralelogramo 9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</a:effectLst>
        </p:grpSpPr>
        <p:sp>
          <p:nvSpPr>
            <p:cNvPr id="13" name="Paralelogramo 12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/>
                <a:t>BOA VISTA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3908"/>
            <a:r>
              <a:rPr lang="pt-BR" sz="4000" b="1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Motivação</a:t>
            </a:r>
          </a:p>
        </p:txBody>
      </p:sp>
      <p:sp>
        <p:nvSpPr>
          <p:cNvPr id="17" name="Paralelogramo 16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Paralelogramo 17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Paralelogramo 18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Paralelogramo 19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aralelogramo 20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aralelogramo 21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69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5854B9C-286B-4E46-B8F0-FC92E57899E0}"/>
              </a:ext>
            </a:extLst>
          </p:cNvPr>
          <p:cNvSpPr/>
          <p:nvPr/>
        </p:nvSpPr>
        <p:spPr>
          <a:xfrm>
            <a:off x="257904" y="2625404"/>
            <a:ext cx="11676192" cy="2077196"/>
          </a:xfrm>
          <a:prstGeom prst="roundRect">
            <a:avLst/>
          </a:prstGeom>
          <a:noFill/>
          <a:ln w="28575">
            <a:solidFill>
              <a:srgbClr val="441D6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r>
              <a:rPr lang="pt-BR" sz="3200" dirty="0">
                <a:latin typeface="Century Gothic" panose="020B0502020202020204" pitchFamily="34" charset="0"/>
              </a:rPr>
              <a:t>Motivação</a:t>
            </a:r>
            <a:endParaRPr lang="pt-BR" sz="3200" dirty="0">
              <a:latin typeface="Bradesco Sans" pitchFamily="2" charset="77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90945C-8F1D-48BD-B92E-59BCDB8C5F2F}"/>
              </a:ext>
            </a:extLst>
          </p:cNvPr>
          <p:cNvSpPr txBox="1"/>
          <p:nvPr/>
        </p:nvSpPr>
        <p:spPr>
          <a:xfrm>
            <a:off x="450197" y="5217859"/>
            <a:ext cx="1280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Objetivo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F616C-EED0-4B25-A87A-B4E8925C3D56}"/>
              </a:ext>
            </a:extLst>
          </p:cNvPr>
          <p:cNvSpPr txBox="1"/>
          <p:nvPr/>
        </p:nvSpPr>
        <p:spPr>
          <a:xfrm>
            <a:off x="215404" y="972383"/>
            <a:ext cx="191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Cenário Atual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22728A7-ABB9-4171-AE58-D7A32EDBA067}"/>
              </a:ext>
            </a:extLst>
          </p:cNvPr>
          <p:cNvSpPr/>
          <p:nvPr/>
        </p:nvSpPr>
        <p:spPr>
          <a:xfrm>
            <a:off x="2014289" y="3161937"/>
            <a:ext cx="1014337" cy="571698"/>
          </a:xfrm>
          <a:prstGeom prst="roundRect">
            <a:avLst>
              <a:gd name="adj" fmla="val 10667"/>
            </a:avLst>
          </a:prstGeom>
          <a:solidFill>
            <a:srgbClr val="609ED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Chegada ao Banco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22030FE-F7F4-4883-BA21-B770DD79D8A5}"/>
              </a:ext>
            </a:extLst>
          </p:cNvPr>
          <p:cNvSpPr txBox="1"/>
          <p:nvPr/>
        </p:nvSpPr>
        <p:spPr>
          <a:xfrm>
            <a:off x="450197" y="1409308"/>
            <a:ext cx="486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pessoa chega ao banco com seu automóvel: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D86BFB-1B7A-48B4-9E51-5BFD4D13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3392" y="3520914"/>
            <a:ext cx="943915" cy="99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B2176B-75ED-4723-87C3-54AD2CB5B1F7}"/>
              </a:ext>
            </a:extLst>
          </p:cNvPr>
          <p:cNvSpPr txBox="1"/>
          <p:nvPr/>
        </p:nvSpPr>
        <p:spPr>
          <a:xfrm>
            <a:off x="895674" y="3409326"/>
            <a:ext cx="555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???</a:t>
            </a: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516609-7DF2-4971-87F0-86AF74DD3F07}"/>
              </a:ext>
            </a:extLst>
          </p:cNvPr>
          <p:cNvSpPr txBox="1"/>
          <p:nvPr/>
        </p:nvSpPr>
        <p:spPr>
          <a:xfrm>
            <a:off x="5533814" y="1046691"/>
            <a:ext cx="3778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Existem vagas livres?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Onde elas estão?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Deve-se ir mais longe por garantia?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BAF4FCB-B9C3-40B0-82FB-7BA39D23BA04}"/>
              </a:ext>
            </a:extLst>
          </p:cNvPr>
          <p:cNvSpPr/>
          <p:nvPr/>
        </p:nvSpPr>
        <p:spPr>
          <a:xfrm>
            <a:off x="3863631" y="3161937"/>
            <a:ext cx="1719445" cy="571698"/>
          </a:xfrm>
          <a:prstGeom prst="roundRect">
            <a:avLst>
              <a:gd name="adj" fmla="val 10667"/>
            </a:avLst>
          </a:prstGeom>
          <a:solidFill>
            <a:srgbClr val="78B6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Vagas próximas ao local desejado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B1BEA49-9F87-430A-B8A2-6C1531A5392A}"/>
              </a:ext>
            </a:extLst>
          </p:cNvPr>
          <p:cNvSpPr txBox="1"/>
          <p:nvPr/>
        </p:nvSpPr>
        <p:spPr>
          <a:xfrm>
            <a:off x="2874808" y="2910384"/>
            <a:ext cx="1125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Começa a procura.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6ACC571-4DBD-4DA9-BBD0-44481DDEE06D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>
            <a:off x="3028626" y="3447786"/>
            <a:ext cx="8350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14F8F7D-9FE3-4903-A2A5-2D4EBA264C23}"/>
              </a:ext>
            </a:extLst>
          </p:cNvPr>
          <p:cNvSpPr/>
          <p:nvPr/>
        </p:nvSpPr>
        <p:spPr>
          <a:xfrm>
            <a:off x="4200261" y="4072135"/>
            <a:ext cx="1040428" cy="490077"/>
          </a:xfrm>
          <a:prstGeom prst="roundRect">
            <a:avLst>
              <a:gd name="adj" fmla="val 10667"/>
            </a:avLst>
          </a:prstGeom>
          <a:solidFill>
            <a:srgbClr val="78B64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Estaciona o carro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36123C2-46F9-4B8D-954F-FEAD8BCECB7A}"/>
              </a:ext>
            </a:extLst>
          </p:cNvPr>
          <p:cNvSpPr txBox="1"/>
          <p:nvPr/>
        </p:nvSpPr>
        <p:spPr>
          <a:xfrm>
            <a:off x="4580659" y="3743654"/>
            <a:ext cx="1212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Vaga livre!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534B7045-E435-4E91-B136-4A5B345830B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4720475" y="3733635"/>
            <a:ext cx="2879" cy="338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FBA2F58-E468-4985-8503-B5AEA48382DC}"/>
              </a:ext>
            </a:extLst>
          </p:cNvPr>
          <p:cNvSpPr txBox="1"/>
          <p:nvPr/>
        </p:nvSpPr>
        <p:spPr>
          <a:xfrm>
            <a:off x="5385836" y="2918283"/>
            <a:ext cx="1212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Vagas ocupadas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D73ACB7F-BE4C-4854-8924-2E5DCE202124}"/>
              </a:ext>
            </a:extLst>
          </p:cNvPr>
          <p:cNvSpPr/>
          <p:nvPr/>
        </p:nvSpPr>
        <p:spPr>
          <a:xfrm>
            <a:off x="6404608" y="3161937"/>
            <a:ext cx="1428145" cy="571698"/>
          </a:xfrm>
          <a:prstGeom prst="roundRect">
            <a:avLst>
              <a:gd name="adj" fmla="val 10667"/>
            </a:avLst>
          </a:prstGeom>
          <a:solidFill>
            <a:srgbClr val="F7903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Vagas não tão próximas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73CF0096-401B-4296-A30D-0C720582FED6}"/>
              </a:ext>
            </a:extLst>
          </p:cNvPr>
          <p:cNvSpPr/>
          <p:nvPr/>
        </p:nvSpPr>
        <p:spPr>
          <a:xfrm>
            <a:off x="6599949" y="4072136"/>
            <a:ext cx="1037464" cy="490076"/>
          </a:xfrm>
          <a:prstGeom prst="roundRect">
            <a:avLst>
              <a:gd name="adj" fmla="val 10667"/>
            </a:avLst>
          </a:prstGeom>
          <a:solidFill>
            <a:srgbClr val="F7903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Estaciona o carro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EE4B535-DEE5-4647-A648-C98A2C8F12A5}"/>
              </a:ext>
            </a:extLst>
          </p:cNvPr>
          <p:cNvSpPr txBox="1"/>
          <p:nvPr/>
        </p:nvSpPr>
        <p:spPr>
          <a:xfrm>
            <a:off x="6965171" y="3748100"/>
            <a:ext cx="1212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Vaga livre!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D46CF42-B8CD-416E-85A7-24A9E26803E6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7118681" y="3733635"/>
            <a:ext cx="0" cy="33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113DA1C4-D13C-49F0-9F56-E33D42A42535}"/>
              </a:ext>
            </a:extLst>
          </p:cNvPr>
          <p:cNvSpPr/>
          <p:nvPr/>
        </p:nvSpPr>
        <p:spPr>
          <a:xfrm>
            <a:off x="8663743" y="3174664"/>
            <a:ext cx="1212159" cy="571698"/>
          </a:xfrm>
          <a:prstGeom prst="roundRect">
            <a:avLst>
              <a:gd name="adj" fmla="val 10667"/>
            </a:avLst>
          </a:prstGeom>
          <a:solidFill>
            <a:srgbClr val="E1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Vagas fora do banco</a:t>
            </a:r>
          </a:p>
        </p:txBody>
      </p:sp>
      <p:sp>
        <p:nvSpPr>
          <p:cNvPr id="59" name="Colchete Esquerdo 58">
            <a:extLst>
              <a:ext uri="{FF2B5EF4-FFF2-40B4-BE49-F238E27FC236}">
                <a16:creationId xmlns:a16="http://schemas.microsoft.com/office/drawing/2014/main" id="{620A48DA-3F78-4A7F-8A6F-DF9B9601719F}"/>
              </a:ext>
            </a:extLst>
          </p:cNvPr>
          <p:cNvSpPr/>
          <p:nvPr/>
        </p:nvSpPr>
        <p:spPr>
          <a:xfrm flipH="1">
            <a:off x="9184036" y="1035545"/>
            <a:ext cx="256032" cy="98700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olchete Esquerdo 59">
            <a:extLst>
              <a:ext uri="{FF2B5EF4-FFF2-40B4-BE49-F238E27FC236}">
                <a16:creationId xmlns:a16="http://schemas.microsoft.com/office/drawing/2014/main" id="{8C0B516F-61E5-4CF5-9BDA-B47E6A8C3494}"/>
              </a:ext>
            </a:extLst>
          </p:cNvPr>
          <p:cNvSpPr/>
          <p:nvPr/>
        </p:nvSpPr>
        <p:spPr>
          <a:xfrm>
            <a:off x="5287070" y="1035545"/>
            <a:ext cx="256032" cy="98700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7BA01D26-F304-4CFA-A4CD-9BE15FA8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8865" y="3567203"/>
            <a:ext cx="943915" cy="99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AF21CEC-201C-4B7F-A460-DAA36CD1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039" y="3203655"/>
            <a:ext cx="502668" cy="50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78A5B6-84B9-46DE-B6F7-3A54C83AADEA}"/>
              </a:ext>
            </a:extLst>
          </p:cNvPr>
          <p:cNvSpPr txBox="1"/>
          <p:nvPr/>
        </p:nvSpPr>
        <p:spPr>
          <a:xfrm>
            <a:off x="465324" y="5554544"/>
            <a:ext cx="1182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Indicar ao motorista quais vagas estão livres por meio de </a:t>
            </a:r>
            <a:r>
              <a:rPr lang="pt-BR" b="1" dirty="0"/>
              <a:t>Visão Computacional </a:t>
            </a:r>
            <a:r>
              <a:rPr lang="pt-BR" dirty="0"/>
              <a:t>utilizando as câmeras do estacionamento </a:t>
            </a:r>
            <a:endParaRPr lang="pt-BR" b="1" dirty="0"/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BD184DE-6C10-4B74-A367-FB70179E2AAD}"/>
              </a:ext>
            </a:extLst>
          </p:cNvPr>
          <p:cNvCxnSpPr>
            <a:cxnSpLocks/>
          </p:cNvCxnSpPr>
          <p:nvPr/>
        </p:nvCxnSpPr>
        <p:spPr>
          <a:xfrm>
            <a:off x="5583076" y="3447786"/>
            <a:ext cx="8350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5BFF922-F7F4-4F7B-8A55-3F98CF405C58}"/>
              </a:ext>
            </a:extLst>
          </p:cNvPr>
          <p:cNvSpPr txBox="1"/>
          <p:nvPr/>
        </p:nvSpPr>
        <p:spPr>
          <a:xfrm>
            <a:off x="7618284" y="2918283"/>
            <a:ext cx="1212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Vagas ocupadas</a:t>
            </a:r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AE03C88F-32E6-4FD1-BE71-9F2B8B86B93F}"/>
              </a:ext>
            </a:extLst>
          </p:cNvPr>
          <p:cNvCxnSpPr>
            <a:cxnSpLocks/>
          </p:cNvCxnSpPr>
          <p:nvPr/>
        </p:nvCxnSpPr>
        <p:spPr>
          <a:xfrm>
            <a:off x="7815524" y="3447786"/>
            <a:ext cx="8350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FA7AE70F-2CC0-475D-9A92-F366760A713C}"/>
              </a:ext>
            </a:extLst>
          </p:cNvPr>
          <p:cNvCxnSpPr>
            <a:cxnSpLocks/>
            <a:stCxn id="13" idx="0"/>
            <a:endCxn id="42" idx="0"/>
          </p:cNvCxnSpPr>
          <p:nvPr/>
        </p:nvCxnSpPr>
        <p:spPr>
          <a:xfrm rot="5400000" flipH="1" flipV="1">
            <a:off x="4820069" y="863326"/>
            <a:ext cx="12700" cy="4597223"/>
          </a:xfrm>
          <a:prstGeom prst="bentConnector3">
            <a:avLst>
              <a:gd name="adj1" fmla="val 3184614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id="27" name="Picture 6" descr="Computer Vision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"/>
                      </a14:imgEffect>
                      <a14:imgEffect>
                        <a14:saturation sat="160000"/>
                      </a14:imgEffect>
                      <a14:imgEffect>
                        <a14:brightnessContrast bright="60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780813"/>
              <a:ext cx="10304585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Computer Vision 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6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97"/>
            <a:stretch/>
          </p:blipFill>
          <p:spPr bwMode="auto">
            <a:xfrm>
              <a:off x="10304584" y="780812"/>
              <a:ext cx="1887416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Paralelogramo 9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</a:effectLst>
        </p:grpSpPr>
        <p:sp>
          <p:nvSpPr>
            <p:cNvPr id="13" name="Paralelogramo 12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/>
                <a:t>BOA VISTA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3908"/>
            <a:r>
              <a:rPr lang="pt-BR" sz="4000" b="1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Base de Dados</a:t>
            </a:r>
          </a:p>
        </p:txBody>
      </p:sp>
      <p:sp>
        <p:nvSpPr>
          <p:cNvPr id="17" name="Paralelogramo 16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Paralelogramo 17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Paralelogramo 18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Paralelogramo 19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aralelogramo 20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aralelogramo 21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5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r>
              <a:rPr lang="pt-BR" sz="3200" dirty="0">
                <a:latin typeface="Century Gothic" panose="020B0502020202020204" pitchFamily="34" charset="0"/>
              </a:rPr>
              <a:t>Base de Dados</a:t>
            </a:r>
            <a:endParaRPr lang="pt-BR" sz="3200" dirty="0">
              <a:latin typeface="Bradesco Sans" pitchFamily="2" charset="77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99A181D-23F0-431A-933D-DB73F971E9A6}"/>
              </a:ext>
            </a:extLst>
          </p:cNvPr>
          <p:cNvSpPr txBox="1"/>
          <p:nvPr/>
        </p:nvSpPr>
        <p:spPr>
          <a:xfrm>
            <a:off x="207682" y="1062243"/>
            <a:ext cx="448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Contexto da(s) Base(s) de Dado(s)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4DB82-D8AB-4EF3-9AF9-8FC2A7B7E1A5}"/>
              </a:ext>
            </a:extLst>
          </p:cNvPr>
          <p:cNvSpPr txBox="1"/>
          <p:nvPr/>
        </p:nvSpPr>
        <p:spPr>
          <a:xfrm>
            <a:off x="246743" y="1647064"/>
            <a:ext cx="11832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b="1" dirty="0"/>
              <a:t>COCO</a:t>
            </a:r>
            <a:r>
              <a:rPr lang="pt-BR" dirty="0"/>
              <a:t> (Common </a:t>
            </a:r>
            <a:r>
              <a:rPr lang="pt-BR" dirty="0" err="1"/>
              <a:t>Objects</a:t>
            </a:r>
            <a:r>
              <a:rPr lang="pt-BR" dirty="0"/>
              <a:t> In </a:t>
            </a:r>
            <a:r>
              <a:rPr lang="pt-BR" dirty="0" err="1"/>
              <a:t>Context</a:t>
            </a:r>
            <a:r>
              <a:rPr lang="pt-B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de imagens com anotações e máscaras de vários objetos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12.000+ imagens de carros delimitados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Pesos </a:t>
            </a:r>
            <a:r>
              <a:rPr lang="pt-BR" dirty="0" err="1"/>
              <a:t>pré</a:t>
            </a:r>
            <a:r>
              <a:rPr lang="pt-BR" dirty="0"/>
              <a:t>-treinados: https://github.com/matterport/Mask_RCNN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F2C3CA02-E102-4359-8B47-9BB649A2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738" y="3429000"/>
            <a:ext cx="5138688" cy="284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F3708B0-B1A2-41FD-9C6C-D9453B584AA3}"/>
              </a:ext>
            </a:extLst>
          </p:cNvPr>
          <p:cNvSpPr txBox="1"/>
          <p:nvPr/>
        </p:nvSpPr>
        <p:spPr>
          <a:xfrm>
            <a:off x="4701320" y="6288302"/>
            <a:ext cx="278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Imagem retirada do COCO </a:t>
            </a:r>
            <a:r>
              <a:rPr lang="pt-BR" sz="1400" dirty="0" err="1"/>
              <a:t>dataset</a:t>
            </a:r>
            <a:r>
              <a:rPr lang="pt-B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485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id="27" name="Picture 6" descr="Computer Vision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"/>
                      </a14:imgEffect>
                      <a14:imgEffect>
                        <a14:saturation sat="160000"/>
                      </a14:imgEffect>
                      <a14:imgEffect>
                        <a14:brightnessContrast bright="60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780813"/>
              <a:ext cx="10304585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Computer Vision 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6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97"/>
            <a:stretch/>
          </p:blipFill>
          <p:spPr bwMode="auto">
            <a:xfrm>
              <a:off x="10304584" y="780812"/>
              <a:ext cx="1887416" cy="60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Paralelogramo 9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  <a:solidFill>
            <a:schemeClr val="bg2">
              <a:lumMod val="50000"/>
            </a:schemeClr>
          </a:solidFill>
          <a:effectLst>
            <a:glow>
              <a:srgbClr val="B1216F"/>
            </a:glow>
          </a:effectLst>
        </p:grpSpPr>
        <p:sp>
          <p:nvSpPr>
            <p:cNvPr id="13" name="Paralelogramo 12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name="adj" fmla="val 128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/>
                <a:t>BOA VISTA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3908"/>
            <a:r>
              <a:rPr lang="pt-BR" sz="4000" b="1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Fluxo de Desenvolvimento</a:t>
            </a:r>
          </a:p>
        </p:txBody>
      </p:sp>
      <p:sp>
        <p:nvSpPr>
          <p:cNvPr id="17" name="Paralelogramo 16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Paralelogramo 17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Paralelogramo 18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Paralelogramo 19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aralelogramo 20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aralelogramo 21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name="adj" fmla="val 127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64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pPr defTabSz="913908"/>
            <a:r>
              <a:rPr lang="pt-BR" sz="3200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Fluxo de Desenvolvimento</a:t>
            </a: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19AD74E5-80D4-4BC7-812A-C85962A3516C}"/>
              </a:ext>
            </a:extLst>
          </p:cNvPr>
          <p:cNvSpPr/>
          <p:nvPr/>
        </p:nvSpPr>
        <p:spPr>
          <a:xfrm>
            <a:off x="2381817" y="1803924"/>
            <a:ext cx="2457934" cy="484632"/>
          </a:xfrm>
          <a:prstGeom prst="chevron">
            <a:avLst>
              <a:gd name="adj" fmla="val 3301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Definir Vagas</a:t>
            </a:r>
            <a:endParaRPr lang="pt-BR" sz="1800" b="1" dirty="0"/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AE7C6930-83B8-4866-A390-AA7003B05C84}"/>
              </a:ext>
            </a:extLst>
          </p:cNvPr>
          <p:cNvSpPr/>
          <p:nvPr/>
        </p:nvSpPr>
        <p:spPr>
          <a:xfrm>
            <a:off x="4839751" y="1808936"/>
            <a:ext cx="2457933" cy="484632"/>
          </a:xfrm>
          <a:prstGeom prst="chevron">
            <a:avLst>
              <a:gd name="adj" fmla="val 33019"/>
            </a:avLst>
          </a:prstGeom>
          <a:solidFill>
            <a:srgbClr val="58267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Detectar Veículos</a:t>
            </a:r>
            <a:endParaRPr lang="pt-BR" sz="1800" b="1" dirty="0"/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2A35CE66-D5E2-4AD3-AC52-6BEC8638A824}"/>
              </a:ext>
            </a:extLst>
          </p:cNvPr>
          <p:cNvSpPr/>
          <p:nvPr/>
        </p:nvSpPr>
        <p:spPr>
          <a:xfrm>
            <a:off x="126106" y="1808936"/>
            <a:ext cx="2255711" cy="471515"/>
          </a:xfrm>
          <a:prstGeom prst="homePlate">
            <a:avLst>
              <a:gd name="adj" fmla="val 31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Input</a:t>
            </a:r>
          </a:p>
        </p:txBody>
      </p:sp>
      <p:sp>
        <p:nvSpPr>
          <p:cNvPr id="13" name="Seta: Divisa 12">
            <a:extLst>
              <a:ext uri="{FF2B5EF4-FFF2-40B4-BE49-F238E27FC236}">
                <a16:creationId xmlns:a16="http://schemas.microsoft.com/office/drawing/2014/main" id="{47676512-3295-4137-8116-B398E367C7AA}"/>
              </a:ext>
            </a:extLst>
          </p:cNvPr>
          <p:cNvSpPr/>
          <p:nvPr/>
        </p:nvSpPr>
        <p:spPr>
          <a:xfrm>
            <a:off x="7297682" y="1813948"/>
            <a:ext cx="2457936" cy="484632"/>
          </a:xfrm>
          <a:prstGeom prst="chevron">
            <a:avLst>
              <a:gd name="adj" fmla="val 33019"/>
            </a:avLst>
          </a:prstGeom>
          <a:solidFill>
            <a:srgbClr val="441D6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Detectar Vagas Livres</a:t>
            </a:r>
            <a:endParaRPr lang="pt-BR" sz="1800" b="1" dirty="0"/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CF9AE668-BE66-45E0-82AF-72354316EB74}"/>
              </a:ext>
            </a:extLst>
          </p:cNvPr>
          <p:cNvSpPr/>
          <p:nvPr/>
        </p:nvSpPr>
        <p:spPr>
          <a:xfrm>
            <a:off x="9755615" y="1813949"/>
            <a:ext cx="2255710" cy="484632"/>
          </a:xfrm>
          <a:prstGeom prst="chevron">
            <a:avLst>
              <a:gd name="adj" fmla="val 33019"/>
            </a:avLst>
          </a:prstGeom>
          <a:solidFill>
            <a:srgbClr val="C39BE1"/>
          </a:solidFill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Notificar Vaga Livre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DC2DB90-873D-48D8-BEB4-C5686E39BA21}"/>
              </a:ext>
            </a:extLst>
          </p:cNvPr>
          <p:cNvSpPr txBox="1"/>
          <p:nvPr/>
        </p:nvSpPr>
        <p:spPr>
          <a:xfrm>
            <a:off x="99729" y="2467301"/>
            <a:ext cx="2255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Vídeo (.mp4)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Webcam</a:t>
            </a:r>
          </a:p>
          <a:p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B92F0A-8987-4D64-8B53-F720DAF052BF}"/>
              </a:ext>
            </a:extLst>
          </p:cNvPr>
          <p:cNvSpPr txBox="1"/>
          <p:nvPr/>
        </p:nvSpPr>
        <p:spPr>
          <a:xfrm>
            <a:off x="2355439" y="2478305"/>
            <a:ext cx="2255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Definição de vaga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65A5C8-1042-4878-BF07-99FA05C20872}"/>
              </a:ext>
            </a:extLst>
          </p:cNvPr>
          <p:cNvSpPr txBox="1"/>
          <p:nvPr/>
        </p:nvSpPr>
        <p:spPr>
          <a:xfrm>
            <a:off x="4839751" y="2478305"/>
            <a:ext cx="22557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Mask</a:t>
            </a:r>
            <a:r>
              <a:rPr lang="pt-BR" dirty="0"/>
              <a:t>-RCNN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COCO </a:t>
            </a:r>
            <a:r>
              <a:rPr lang="pt-BR" dirty="0" err="1"/>
              <a:t>dataset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C36A7E-3935-498A-B7E2-03C84AB45D77}"/>
              </a:ext>
            </a:extLst>
          </p:cNvPr>
          <p:cNvSpPr txBox="1"/>
          <p:nvPr/>
        </p:nvSpPr>
        <p:spPr>
          <a:xfrm>
            <a:off x="6043374" y="5041034"/>
            <a:ext cx="3315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Vagas são identificadas por veículos parados, utilizando </a:t>
            </a:r>
            <a:r>
              <a:rPr lang="pt-BR" b="1" dirty="0" err="1"/>
              <a:t>MaskRCNN</a:t>
            </a:r>
            <a:r>
              <a:rPr lang="pt-BR" b="1" dirty="0"/>
              <a:t> </a:t>
            </a:r>
            <a:r>
              <a:rPr lang="pt-BR" dirty="0"/>
              <a:t>com pesos de pré-treinamento da fase anterior.</a:t>
            </a:r>
            <a:endParaRPr lang="pt-BR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C31E70-8EF7-4677-ABDD-9E99DEA66D31}"/>
              </a:ext>
            </a:extLst>
          </p:cNvPr>
          <p:cNvSpPr txBox="1"/>
          <p:nvPr/>
        </p:nvSpPr>
        <p:spPr>
          <a:xfrm>
            <a:off x="2882979" y="5057031"/>
            <a:ext cx="29804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Algoritmos de </a:t>
            </a:r>
            <a:r>
              <a:rPr lang="pt-BR" b="1" dirty="0"/>
              <a:t>Redes Neurais </a:t>
            </a:r>
            <a:r>
              <a:rPr lang="pt-BR" b="1" dirty="0" err="1"/>
              <a:t>Convolucionais</a:t>
            </a:r>
            <a:r>
              <a:rPr lang="pt-BR" b="1" dirty="0"/>
              <a:t> </a:t>
            </a:r>
            <a:r>
              <a:rPr lang="pt-BR" dirty="0"/>
              <a:t>são especializados para reconhecer carros. 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07F72961-2F78-470F-87C4-3C45B81FA5BF}"/>
              </a:ext>
            </a:extLst>
          </p:cNvPr>
          <p:cNvSpPr/>
          <p:nvPr/>
        </p:nvSpPr>
        <p:spPr>
          <a:xfrm>
            <a:off x="5988708" y="4572399"/>
            <a:ext cx="3060444" cy="484632"/>
          </a:xfrm>
          <a:prstGeom prst="chevron">
            <a:avLst>
              <a:gd name="adj" fmla="val 33019"/>
            </a:avLst>
          </a:prstGeom>
          <a:solidFill>
            <a:schemeClr val="accent5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Identificar vagas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F484581-B99C-41F9-AAF5-CDA1F24CCE7C}"/>
              </a:ext>
            </a:extLst>
          </p:cNvPr>
          <p:cNvSpPr txBox="1"/>
          <p:nvPr/>
        </p:nvSpPr>
        <p:spPr>
          <a:xfrm>
            <a:off x="7324063" y="2521414"/>
            <a:ext cx="2255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Interseção sobre União (</a:t>
            </a:r>
            <a:r>
              <a:rPr lang="pt-BR" dirty="0" err="1"/>
              <a:t>IoU</a:t>
            </a:r>
            <a:r>
              <a:rPr lang="pt-BR" dirty="0"/>
              <a:t>)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745FB9BD-F488-424E-B330-33BDE13D2296}"/>
              </a:ext>
            </a:extLst>
          </p:cNvPr>
          <p:cNvCxnSpPr>
            <a:cxnSpLocks/>
          </p:cNvCxnSpPr>
          <p:nvPr/>
        </p:nvCxnSpPr>
        <p:spPr>
          <a:xfrm flipV="1">
            <a:off x="2802950" y="2298581"/>
            <a:ext cx="3122167" cy="22689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F62B6765-B58B-455B-BA0A-B40C3A24688E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5988707" y="2293568"/>
            <a:ext cx="2899418" cy="22364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eta: Pentágono 35">
            <a:extLst>
              <a:ext uri="{FF2B5EF4-FFF2-40B4-BE49-F238E27FC236}">
                <a16:creationId xmlns:a16="http://schemas.microsoft.com/office/drawing/2014/main" id="{4079AAD0-274A-4FA8-94A1-D73D8989E991}"/>
              </a:ext>
            </a:extLst>
          </p:cNvPr>
          <p:cNvSpPr/>
          <p:nvPr/>
        </p:nvSpPr>
        <p:spPr>
          <a:xfrm>
            <a:off x="2802950" y="4580678"/>
            <a:ext cx="3185757" cy="471515"/>
          </a:xfrm>
          <a:prstGeom prst="homePlate">
            <a:avLst>
              <a:gd name="adj" fmla="val 31075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Identificar veículos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B14B472-187E-4761-90CA-AAB66F020019}"/>
              </a:ext>
            </a:extLst>
          </p:cNvPr>
          <p:cNvSpPr txBox="1"/>
          <p:nvPr/>
        </p:nvSpPr>
        <p:spPr>
          <a:xfrm>
            <a:off x="9732173" y="2521414"/>
            <a:ext cx="2255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Interfaces de interação: SMS, APP, Totem, QR </a:t>
            </a:r>
            <a:r>
              <a:rPr lang="pt-BR" dirty="0" err="1"/>
              <a:t>Code</a:t>
            </a:r>
            <a:r>
              <a:rPr lang="pt-BR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3648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82" y="53790"/>
            <a:ext cx="6055958" cy="727023"/>
          </a:xfrm>
        </p:spPr>
        <p:txBody>
          <a:bodyPr/>
          <a:lstStyle/>
          <a:p>
            <a:pPr defTabSz="913908"/>
            <a:r>
              <a:rPr lang="pt-BR" sz="3200" dirty="0">
                <a:solidFill>
                  <a:prstClr val="whit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Fluxo de Desenvolvimento</a:t>
            </a:r>
          </a:p>
        </p:txBody>
      </p:sp>
      <p:pic>
        <p:nvPicPr>
          <p:cNvPr id="7170" name="Picture 2" descr="The overall network architecture of Mask R-CNN | Download Scientific Diagram">
            <a:extLst>
              <a:ext uri="{FF2B5EF4-FFF2-40B4-BE49-F238E27FC236}">
                <a16:creationId xmlns:a16="http://schemas.microsoft.com/office/drawing/2014/main" id="{3699B56F-45D0-410C-885E-C79604887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" t="1567"/>
          <a:stretch/>
        </p:blipFill>
        <p:spPr bwMode="auto">
          <a:xfrm>
            <a:off x="1028700" y="1899138"/>
            <a:ext cx="9915526" cy="386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F4D7F21-3E2F-4E5C-8A53-FBBDEB19F366}"/>
              </a:ext>
            </a:extLst>
          </p:cNvPr>
          <p:cNvSpPr txBox="1"/>
          <p:nvPr/>
        </p:nvSpPr>
        <p:spPr>
          <a:xfrm>
            <a:off x="789110" y="1345195"/>
            <a:ext cx="6097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/>
              <a:t>Mask</a:t>
            </a:r>
            <a:r>
              <a:rPr lang="pt-BR" sz="2400" b="1" dirty="0"/>
              <a:t> R-CNN</a:t>
            </a:r>
          </a:p>
        </p:txBody>
      </p:sp>
    </p:spTree>
    <p:extLst>
      <p:ext uri="{BB962C8B-B14F-4D97-AF65-F5344CB8AC3E}">
        <p14:creationId xmlns:p14="http://schemas.microsoft.com/office/powerpoint/2010/main" val="123803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EE91258AD63D04C90905413C559D2D4" ma:contentTypeVersion="0" ma:contentTypeDescription="Crie um novo documento." ma:contentTypeScope="" ma:versionID="b43f78cd51ce3f4c44d29cb50807234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cb358bd3c4937f8c29cf3e1e721863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FE6882-2C19-4346-9D56-A93F6518D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3661AF0-66B8-4BEE-AA78-58AB4231361F}">
  <ds:schemaRefs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A60FF53-EBD5-4BB2-8728-698B454BF8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42217</TotalTime>
  <Words>459</Words>
  <Application>Microsoft Office PowerPoint</Application>
  <PresentationFormat>Widescreen</PresentationFormat>
  <Paragraphs>107</Paragraphs>
  <Slides>22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3" baseType="lpstr">
      <vt:lpstr>-apple-system</vt:lpstr>
      <vt:lpstr>Arial</vt:lpstr>
      <vt:lpstr>Bradesco Sans</vt:lpstr>
      <vt:lpstr>Calibri</vt:lpstr>
      <vt:lpstr>Calibri Light</vt:lpstr>
      <vt:lpstr>Century Gothic</vt:lpstr>
      <vt:lpstr>Courier New</vt:lpstr>
      <vt:lpstr>Segoe UI Light</vt:lpstr>
      <vt:lpstr>Segoe UI Semibold</vt:lpstr>
      <vt:lpstr>Wingdings</vt:lpstr>
      <vt:lpstr>1_Tema do Office</vt:lpstr>
      <vt:lpstr>Apresentação do PowerPoint</vt:lpstr>
      <vt:lpstr>Visão Computacional</vt:lpstr>
      <vt:lpstr>Apresentação do PowerPoint</vt:lpstr>
      <vt:lpstr>Motivação</vt:lpstr>
      <vt:lpstr>Apresentação do PowerPoint</vt:lpstr>
      <vt:lpstr>Base de Dados</vt:lpstr>
      <vt:lpstr>Apresentação do PowerPoint</vt:lpstr>
      <vt:lpstr>Fluxo de Desenvolvimento</vt:lpstr>
      <vt:lpstr>Fluxo de Desenvolvimento</vt:lpstr>
      <vt:lpstr>Fluxo de Desenvolvimento</vt:lpstr>
      <vt:lpstr>Fluxo de Desenvolvimento</vt:lpstr>
      <vt:lpstr>Apresentação do PowerPoint</vt:lpstr>
      <vt:lpstr>Metodologia e Modelos</vt:lpstr>
      <vt:lpstr>Apresentação do PowerPoint</vt:lpstr>
      <vt:lpstr>Apresentação do PowerPoint</vt:lpstr>
      <vt:lpstr>Resultados</vt:lpstr>
      <vt:lpstr>Resultados</vt:lpstr>
      <vt:lpstr>Resultados</vt:lpstr>
      <vt:lpstr>Resultados</vt:lpstr>
      <vt:lpstr>Resultados</vt:lpstr>
      <vt:lpstr>Apresentação do PowerPoint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VITOR DAMASCENO</cp:lastModifiedBy>
  <cp:revision>856</cp:revision>
  <dcterms:created xsi:type="dcterms:W3CDTF">2018-07-20T11:50:40Z</dcterms:created>
  <dcterms:modified xsi:type="dcterms:W3CDTF">2020-10-06T21:22:35Z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0x010100DEE91258AD63D04C90905413C559D2D4</vt:lpwstr>
  </property>
</Properties>
</file>